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7FFE58D5_CC68261C.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5"/>
    <p:sldMasterId id="2147483767" r:id="rId6"/>
  </p:sldMasterIdLst>
  <p:notesMasterIdLst>
    <p:notesMasterId r:id="rId58"/>
  </p:notesMasterIdLst>
  <p:sldIdLst>
    <p:sldId id="333" r:id="rId7"/>
    <p:sldId id="421" r:id="rId8"/>
    <p:sldId id="2147375339" r:id="rId9"/>
    <p:sldId id="465" r:id="rId10"/>
    <p:sldId id="2147375497" r:id="rId11"/>
    <p:sldId id="2147375498" r:id="rId12"/>
    <p:sldId id="2147375499" r:id="rId13"/>
    <p:sldId id="2147375500" r:id="rId14"/>
    <p:sldId id="2147375501" r:id="rId15"/>
    <p:sldId id="2147375502" r:id="rId16"/>
    <p:sldId id="2147375503" r:id="rId17"/>
    <p:sldId id="2147375506" r:id="rId18"/>
    <p:sldId id="2147375516" r:id="rId19"/>
    <p:sldId id="2147375517" r:id="rId20"/>
    <p:sldId id="2147375510" r:id="rId21"/>
    <p:sldId id="2147375512" r:id="rId22"/>
    <p:sldId id="2147375514" r:id="rId23"/>
    <p:sldId id="2147375513" r:id="rId24"/>
    <p:sldId id="2147375515" r:id="rId25"/>
    <p:sldId id="2147375386" r:id="rId26"/>
    <p:sldId id="2147375424" r:id="rId27"/>
    <p:sldId id="2147375475" r:id="rId28"/>
    <p:sldId id="2147375464" r:id="rId29"/>
    <p:sldId id="2147375476" r:id="rId30"/>
    <p:sldId id="2147375480" r:id="rId31"/>
    <p:sldId id="272" r:id="rId32"/>
    <p:sldId id="274" r:id="rId33"/>
    <p:sldId id="2147375494" r:id="rId34"/>
    <p:sldId id="2147375495" r:id="rId35"/>
    <p:sldId id="2147375504" r:id="rId36"/>
    <p:sldId id="2147375505" r:id="rId37"/>
    <p:sldId id="2147375454" r:id="rId38"/>
    <p:sldId id="342" r:id="rId39"/>
    <p:sldId id="2147375511" r:id="rId40"/>
    <p:sldId id="2147375444" r:id="rId41"/>
    <p:sldId id="2147375365" r:id="rId42"/>
    <p:sldId id="276" r:id="rId43"/>
    <p:sldId id="2147375431" r:id="rId44"/>
    <p:sldId id="2147375443" r:id="rId45"/>
    <p:sldId id="2147375455" r:id="rId46"/>
    <p:sldId id="2147375405" r:id="rId47"/>
    <p:sldId id="2147375317" r:id="rId48"/>
    <p:sldId id="473" r:id="rId49"/>
    <p:sldId id="2147375289" r:id="rId50"/>
    <p:sldId id="306" r:id="rId51"/>
    <p:sldId id="318" r:id="rId52"/>
    <p:sldId id="319" r:id="rId53"/>
    <p:sldId id="320" r:id="rId54"/>
    <p:sldId id="321" r:id="rId55"/>
    <p:sldId id="315" r:id="rId56"/>
    <p:sldId id="322" r:id="rId57"/>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DD77E08-38BE-8DDD-4F15-77BCF374BB50}" name="Glenn Wellington" initials="GW" userId="S::glenn.wellington@transpower.co.nz::7cb2ea70-dd91-4de8-8fec-dd925634b9b0" providerId="AD"/>
  <p188:author id="{8D3C770E-EB64-A2F9-5CB4-3E34FAF90B78}" name="Claire Duggan" initials="CD" userId="S::Claire.Duggan@transpower.co.nz::bfb9655b-d51b-43e6-9fd7-890bc0f38cdf" providerId="AD"/>
  <p188:author id="{3E277713-8613-36AB-FF62-B35B79A59F11}" name="Ramu Naidoo" initials="RN" userId="S::Ramu.Naidoo2@transpower.co.nz::76dc1582-1d66-4b34-bf43-12f925aed829" providerId="AD"/>
  <p188:author id="{A357201B-153C-0185-1423-33880ECE34B9}" name="Theo Kleynhans" initials="TK" userId="S::Theodoris.Kleynhans@transpower.co.nz::3f57f6d1-0f26-4777-8d72-f2562f1f8c97" providerId="AD"/>
  <p188:author id="{E4887433-9082-12A3-0586-1CD0D546293F}" name="Nathan Green" initials="NG" userId="S::Nathan.Green@transpower.co.nz::48099b2f-9187-44eb-bdd0-c84eae2ab469" providerId="AD"/>
  <p188:author id="{CA098236-0004-4C46-DF76-EE829521B959}" name="Minura Vithanage" initials="MV" userId="S::Minura.Vithanage@transpower.co.nz::bed63f61-9271-4348-b74c-440cb3d0dd71" providerId="AD"/>
  <p188:author id="{15C3703D-3361-1D56-A2D8-3B51E1150D64}" name="Rebecca Osborne" initials="RO" userId="S::Rebecca.Osborne@transpower.co.nz::ebce83f4-df8b-43fb-a1eb-b67f24c9eaa2" providerId="AD"/>
  <p188:author id="{39AC9F74-7D08-E9D5-EE45-B2C52EDF48A7}" name="Finn Roberts" initials="" userId="S::Finn.Roberts@transpower.co.nz::6faae775-b3e2-45e1-9fa4-9fcee1d13a7a" providerId="AD"/>
  <p188:author id="{96CF298C-BA26-E291-B7DE-DE82A153CDA0}" name="Rebecca Osborne" initials="RO" userId="S::rebecca.osborne@transpower.co.nz::ebce83f4-df8b-43fb-a1eb-b67f24c9eaa2" providerId="AD"/>
  <p188:author id="{7550D88C-6D47-7DA1-ECC6-C0CFEA3DBBCC}" name="Chris Challen" initials="CC" userId="S::Christopher.Challen@transpower.co.nz::ce54475a-3b0b-4433-b839-85e4d15fb90b" providerId="AD"/>
  <p188:author id="{5D8BA692-D644-33B8-FD2F-BD4E265EB177}" name="Glenn Wellington" initials="GW" userId="S::Glenn.Wellington@transpower.co.nz::7cb2ea70-dd91-4de8-8fec-dd925634b9b0" providerId="AD"/>
  <p188:author id="{F5D48CB9-1402-A2C8-BE22-AB928696BE1D}" name="David Katz" initials="DK" userId="S::david.katz@transpower.co.nz::77018918-e1a8-4262-9551-f80c1d30d92d" providerId="AD"/>
  <p188:author id="{6BED42C1-83BD-23B3-C073-B82DD375B794}" name="Oliver Wilson" initials="OW" userId="S::Oliver.Wilson01@transpower.co.nz::e4198bbc-1f16-4428-a00b-9cd79a8158d6" providerId="AD"/>
  <p188:author id="{9CA1BAFF-8707-2015-FFDD-5CE7D744D3D0}" name="Anna Li" initials="AL" userId="S::Anna.Li@transpower.co.nz::acc1db2b-bce2-43b9-a44a-2c2edfc634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9E"/>
    <a:srgbClr val="373F4C"/>
    <a:srgbClr val="000000"/>
    <a:srgbClr val="F2C80F"/>
    <a:srgbClr val="4EA72E"/>
    <a:srgbClr val="156082"/>
    <a:srgbClr val="FF7575"/>
    <a:srgbClr val="FFC000"/>
    <a:srgbClr val="FF5050"/>
    <a:srgbClr val="19C3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E8ECA-E74F-4851-AF1C-00E3BFBF9DB9}" v="10" dt="2025-11-10T20:20:10.700"/>
    <p1510:client id="{35F50B60-88E3-4066-9637-A4E21D6F33D1}" v="38" dt="2025-11-10T20:57:41.756"/>
    <p1510:client id="{4CE8071A-0910-4F82-A678-EECD96CF43D6}" v="726" dt="2025-11-10T04:41:44.153"/>
    <p1510:client id="{4EDFA482-88D1-4EF9-971B-0A384D9C7CE4}" v="1813" dt="2025-11-10T21:50:29.568"/>
    <p1510:client id="{8C796558-EA5A-4334-80D0-27BD933CFD32}" v="847" dt="2025-11-10T20:47:29.759"/>
    <p1510:client id="{9F0B2EB8-2363-4680-BD61-02A0E53BC72B}" v="4" dt="2025-11-10T22:29:28.879"/>
    <p1510:client id="{B49FDA7F-A8E0-4286-A7C6-83938012A55B}" v="108" dt="2025-11-10T20:56:08.574"/>
    <p1510:client id="{C9305976-FE33-43F5-9848-4CF8FEA2D053}" v="897" dt="2025-11-10T20:55:53.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https://transpowernz.sharepoint.com/sites/so07/DetailedSecurityStudies/HVDC%20limit%20outages%2025-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HVDC Transfer North</a:t>
            </a:r>
          </a:p>
        </c:rich>
      </c:tx>
      <c:layout>
        <c:manualLayout>
          <c:xMode val="edge"/>
          <c:yMode val="edge"/>
          <c:x val="0.436776753173233"/>
          <c:y val="2.78387509253650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'HVDC Limits (2)'!$A$3</c:f>
              <c:strCache>
                <c:ptCount val="1"/>
                <c:pt idx="0">
                  <c:v>HVDC transfer limit with outages</c:v>
                </c:pt>
              </c:strCache>
            </c:strRef>
          </c:tx>
          <c:spPr>
            <a:ln w="28575" cap="rnd">
              <a:solidFill>
                <a:srgbClr val="637CEF"/>
              </a:solidFill>
              <a:round/>
            </a:ln>
            <a:effectLst/>
          </c:spPr>
          <c:marker>
            <c:symbol val="none"/>
          </c:marker>
          <c:cat>
            <c:numRef>
              <c:f>'HVDC Limits (2)'!$DJ$2:$EK$2</c:f>
              <c:numCache>
                <c:formatCode>[$-409]d\-mmm\-yy;@</c:formatCode>
                <c:ptCount val="28"/>
                <c:pt idx="0">
                  <c:v>45978</c:v>
                </c:pt>
                <c:pt idx="1">
                  <c:v>45979</c:v>
                </c:pt>
                <c:pt idx="2">
                  <c:v>45980</c:v>
                </c:pt>
                <c:pt idx="3">
                  <c:v>45981</c:v>
                </c:pt>
                <c:pt idx="4">
                  <c:v>45982</c:v>
                </c:pt>
                <c:pt idx="5">
                  <c:v>45983</c:v>
                </c:pt>
                <c:pt idx="6">
                  <c:v>45984</c:v>
                </c:pt>
                <c:pt idx="7">
                  <c:v>45985</c:v>
                </c:pt>
                <c:pt idx="8">
                  <c:v>45986</c:v>
                </c:pt>
                <c:pt idx="9">
                  <c:v>45987</c:v>
                </c:pt>
                <c:pt idx="10">
                  <c:v>45988</c:v>
                </c:pt>
                <c:pt idx="11">
                  <c:v>45989</c:v>
                </c:pt>
                <c:pt idx="12">
                  <c:v>45990</c:v>
                </c:pt>
                <c:pt idx="13">
                  <c:v>45991</c:v>
                </c:pt>
                <c:pt idx="14">
                  <c:v>45992</c:v>
                </c:pt>
                <c:pt idx="15">
                  <c:v>45993</c:v>
                </c:pt>
                <c:pt idx="16">
                  <c:v>45994</c:v>
                </c:pt>
                <c:pt idx="17">
                  <c:v>45995</c:v>
                </c:pt>
                <c:pt idx="18">
                  <c:v>45996</c:v>
                </c:pt>
                <c:pt idx="19">
                  <c:v>45997</c:v>
                </c:pt>
                <c:pt idx="20">
                  <c:v>45998</c:v>
                </c:pt>
                <c:pt idx="21">
                  <c:v>45999</c:v>
                </c:pt>
                <c:pt idx="22">
                  <c:v>46000</c:v>
                </c:pt>
                <c:pt idx="23">
                  <c:v>46001</c:v>
                </c:pt>
                <c:pt idx="24">
                  <c:v>46002</c:v>
                </c:pt>
                <c:pt idx="25">
                  <c:v>46003</c:v>
                </c:pt>
                <c:pt idx="26">
                  <c:v>46004</c:v>
                </c:pt>
                <c:pt idx="27">
                  <c:v>46005</c:v>
                </c:pt>
              </c:numCache>
            </c:numRef>
          </c:cat>
          <c:val>
            <c:numRef>
              <c:f>'HVDC Limits (2)'!$DJ$3:$EK$3</c:f>
              <c:numCache>
                <c:formatCode>General</c:formatCode>
                <c:ptCount val="28"/>
                <c:pt idx="0">
                  <c:v>700</c:v>
                </c:pt>
                <c:pt idx="1">
                  <c:v>700</c:v>
                </c:pt>
                <c:pt idx="2">
                  <c:v>700</c:v>
                </c:pt>
                <c:pt idx="3">
                  <c:v>700</c:v>
                </c:pt>
                <c:pt idx="4">
                  <c:v>700</c:v>
                </c:pt>
                <c:pt idx="5">
                  <c:v>850</c:v>
                </c:pt>
                <c:pt idx="6">
                  <c:v>700</c:v>
                </c:pt>
                <c:pt idx="7">
                  <c:v>700</c:v>
                </c:pt>
                <c:pt idx="8">
                  <c:v>700</c:v>
                </c:pt>
                <c:pt idx="9">
                  <c:v>700</c:v>
                </c:pt>
                <c:pt idx="10">
                  <c:v>850</c:v>
                </c:pt>
                <c:pt idx="11">
                  <c:v>850</c:v>
                </c:pt>
                <c:pt idx="12">
                  <c:v>1000</c:v>
                </c:pt>
                <c:pt idx="13">
                  <c:v>1000</c:v>
                </c:pt>
                <c:pt idx="14">
                  <c:v>1000</c:v>
                </c:pt>
                <c:pt idx="15">
                  <c:v>900</c:v>
                </c:pt>
                <c:pt idx="16">
                  <c:v>900</c:v>
                </c:pt>
                <c:pt idx="17">
                  <c:v>900</c:v>
                </c:pt>
                <c:pt idx="18">
                  <c:v>900</c:v>
                </c:pt>
                <c:pt idx="19">
                  <c:v>900</c:v>
                </c:pt>
                <c:pt idx="20">
                  <c:v>900</c:v>
                </c:pt>
                <c:pt idx="21">
                  <c:v>750</c:v>
                </c:pt>
                <c:pt idx="22">
                  <c:v>750</c:v>
                </c:pt>
                <c:pt idx="23">
                  <c:v>750</c:v>
                </c:pt>
                <c:pt idx="24">
                  <c:v>750</c:v>
                </c:pt>
                <c:pt idx="25">
                  <c:v>750</c:v>
                </c:pt>
                <c:pt idx="26">
                  <c:v>850</c:v>
                </c:pt>
                <c:pt idx="27">
                  <c:v>850</c:v>
                </c:pt>
              </c:numCache>
            </c:numRef>
          </c:val>
          <c:smooth val="0"/>
          <c:extLst>
            <c:ext xmlns:c16="http://schemas.microsoft.com/office/drawing/2014/chart" uri="{C3380CC4-5D6E-409C-BE32-E72D297353CC}">
              <c16:uniqueId val="{00000000-BCF5-4B02-A262-EEAAB84D0A39}"/>
            </c:ext>
          </c:extLst>
        </c:ser>
        <c:ser>
          <c:idx val="1"/>
          <c:order val="1"/>
          <c:tx>
            <c:strRef>
              <c:f>'HVDC Limits (2)'!$A$4</c:f>
              <c:strCache>
                <c:ptCount val="1"/>
                <c:pt idx="0">
                  <c:v>Typical reserve constained limit</c:v>
                </c:pt>
              </c:strCache>
            </c:strRef>
          </c:tx>
          <c:spPr>
            <a:ln w="28575" cap="rnd">
              <a:solidFill>
                <a:srgbClr val="E3008C"/>
              </a:solidFill>
              <a:prstDash val="sysDot"/>
              <a:round/>
            </a:ln>
            <a:effectLst/>
          </c:spPr>
          <c:marker>
            <c:symbol val="none"/>
          </c:marker>
          <c:cat>
            <c:numRef>
              <c:f>'HVDC Limits (2)'!$DJ$2:$EK$2</c:f>
              <c:numCache>
                <c:formatCode>[$-409]d\-mmm\-yy;@</c:formatCode>
                <c:ptCount val="28"/>
                <c:pt idx="0">
                  <c:v>45978</c:v>
                </c:pt>
                <c:pt idx="1">
                  <c:v>45979</c:v>
                </c:pt>
                <c:pt idx="2">
                  <c:v>45980</c:v>
                </c:pt>
                <c:pt idx="3">
                  <c:v>45981</c:v>
                </c:pt>
                <c:pt idx="4">
                  <c:v>45982</c:v>
                </c:pt>
                <c:pt idx="5">
                  <c:v>45983</c:v>
                </c:pt>
                <c:pt idx="6">
                  <c:v>45984</c:v>
                </c:pt>
                <c:pt idx="7">
                  <c:v>45985</c:v>
                </c:pt>
                <c:pt idx="8">
                  <c:v>45986</c:v>
                </c:pt>
                <c:pt idx="9">
                  <c:v>45987</c:v>
                </c:pt>
                <c:pt idx="10">
                  <c:v>45988</c:v>
                </c:pt>
                <c:pt idx="11">
                  <c:v>45989</c:v>
                </c:pt>
                <c:pt idx="12">
                  <c:v>45990</c:v>
                </c:pt>
                <c:pt idx="13">
                  <c:v>45991</c:v>
                </c:pt>
                <c:pt idx="14">
                  <c:v>45992</c:v>
                </c:pt>
                <c:pt idx="15">
                  <c:v>45993</c:v>
                </c:pt>
                <c:pt idx="16">
                  <c:v>45994</c:v>
                </c:pt>
                <c:pt idx="17">
                  <c:v>45995</c:v>
                </c:pt>
                <c:pt idx="18">
                  <c:v>45996</c:v>
                </c:pt>
                <c:pt idx="19">
                  <c:v>45997</c:v>
                </c:pt>
                <c:pt idx="20">
                  <c:v>45998</c:v>
                </c:pt>
                <c:pt idx="21">
                  <c:v>45999</c:v>
                </c:pt>
                <c:pt idx="22">
                  <c:v>46000</c:v>
                </c:pt>
                <c:pt idx="23">
                  <c:v>46001</c:v>
                </c:pt>
                <c:pt idx="24">
                  <c:v>46002</c:v>
                </c:pt>
                <c:pt idx="25">
                  <c:v>46003</c:v>
                </c:pt>
                <c:pt idx="26">
                  <c:v>46004</c:v>
                </c:pt>
                <c:pt idx="27">
                  <c:v>46005</c:v>
                </c:pt>
              </c:numCache>
            </c:numRef>
          </c:cat>
          <c:val>
            <c:numRef>
              <c:f>'HVDC Limits (2)'!$DJ$4:$EK$4</c:f>
              <c:numCache>
                <c:formatCode>General</c:formatCode>
                <c:ptCount val="28"/>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1000</c:v>
                </c:pt>
                <c:pt idx="24">
                  <c:v>1000</c:v>
                </c:pt>
                <c:pt idx="25">
                  <c:v>1000</c:v>
                </c:pt>
                <c:pt idx="26">
                  <c:v>1000</c:v>
                </c:pt>
                <c:pt idx="27">
                  <c:v>1000</c:v>
                </c:pt>
              </c:numCache>
            </c:numRef>
          </c:val>
          <c:smooth val="0"/>
          <c:extLst>
            <c:ext xmlns:c16="http://schemas.microsoft.com/office/drawing/2014/chart" uri="{C3380CC4-5D6E-409C-BE32-E72D297353CC}">
              <c16:uniqueId val="{00000001-BCF5-4B02-A262-EEAAB84D0A39}"/>
            </c:ext>
          </c:extLst>
        </c:ser>
        <c:ser>
          <c:idx val="2"/>
          <c:order val="2"/>
          <c:tx>
            <c:strRef>
              <c:f>'HVDC Limits (2)'!$A$6</c:f>
              <c:strCache>
                <c:ptCount val="1"/>
                <c:pt idx="0">
                  <c:v>HVDC Limit </c:v>
                </c:pt>
              </c:strCache>
            </c:strRef>
          </c:tx>
          <c:spPr>
            <a:ln w="28575" cap="rnd">
              <a:solidFill>
                <a:schemeClr val="accent5">
                  <a:lumMod val="40000"/>
                  <a:lumOff val="60000"/>
                </a:schemeClr>
              </a:solidFill>
              <a:round/>
            </a:ln>
            <a:effectLst/>
          </c:spPr>
          <c:marker>
            <c:symbol val="none"/>
          </c:marker>
          <c:cat>
            <c:numRef>
              <c:f>'HVDC Limits (2)'!$DJ$2:$EK$2</c:f>
              <c:numCache>
                <c:formatCode>[$-409]d\-mmm\-yy;@</c:formatCode>
                <c:ptCount val="28"/>
                <c:pt idx="0">
                  <c:v>45978</c:v>
                </c:pt>
                <c:pt idx="1">
                  <c:v>45979</c:v>
                </c:pt>
                <c:pt idx="2">
                  <c:v>45980</c:v>
                </c:pt>
                <c:pt idx="3">
                  <c:v>45981</c:v>
                </c:pt>
                <c:pt idx="4">
                  <c:v>45982</c:v>
                </c:pt>
                <c:pt idx="5">
                  <c:v>45983</c:v>
                </c:pt>
                <c:pt idx="6">
                  <c:v>45984</c:v>
                </c:pt>
                <c:pt idx="7">
                  <c:v>45985</c:v>
                </c:pt>
                <c:pt idx="8">
                  <c:v>45986</c:v>
                </c:pt>
                <c:pt idx="9">
                  <c:v>45987</c:v>
                </c:pt>
                <c:pt idx="10">
                  <c:v>45988</c:v>
                </c:pt>
                <c:pt idx="11">
                  <c:v>45989</c:v>
                </c:pt>
                <c:pt idx="12">
                  <c:v>45990</c:v>
                </c:pt>
                <c:pt idx="13">
                  <c:v>45991</c:v>
                </c:pt>
                <c:pt idx="14">
                  <c:v>45992</c:v>
                </c:pt>
                <c:pt idx="15">
                  <c:v>45993</c:v>
                </c:pt>
                <c:pt idx="16">
                  <c:v>45994</c:v>
                </c:pt>
                <c:pt idx="17">
                  <c:v>45995</c:v>
                </c:pt>
                <c:pt idx="18">
                  <c:v>45996</c:v>
                </c:pt>
                <c:pt idx="19">
                  <c:v>45997</c:v>
                </c:pt>
                <c:pt idx="20">
                  <c:v>45998</c:v>
                </c:pt>
                <c:pt idx="21">
                  <c:v>45999</c:v>
                </c:pt>
                <c:pt idx="22">
                  <c:v>46000</c:v>
                </c:pt>
                <c:pt idx="23">
                  <c:v>46001</c:v>
                </c:pt>
                <c:pt idx="24">
                  <c:v>46002</c:v>
                </c:pt>
                <c:pt idx="25">
                  <c:v>46003</c:v>
                </c:pt>
                <c:pt idx="26">
                  <c:v>46004</c:v>
                </c:pt>
                <c:pt idx="27">
                  <c:v>46005</c:v>
                </c:pt>
              </c:numCache>
            </c:numRef>
          </c:cat>
          <c:val>
            <c:numRef>
              <c:f>'HVDC Limits (2)'!$DJ$6:$EK$6</c:f>
              <c:numCache>
                <c:formatCode>General</c:formatCode>
                <c:ptCount val="28"/>
                <c:pt idx="0">
                  <c:v>1200</c:v>
                </c:pt>
                <c:pt idx="1">
                  <c:v>1200</c:v>
                </c:pt>
                <c:pt idx="2">
                  <c:v>1200</c:v>
                </c:pt>
                <c:pt idx="3">
                  <c:v>1200</c:v>
                </c:pt>
                <c:pt idx="4">
                  <c:v>1200</c:v>
                </c:pt>
                <c:pt idx="5">
                  <c:v>1200</c:v>
                </c:pt>
                <c:pt idx="6">
                  <c:v>1200</c:v>
                </c:pt>
                <c:pt idx="7">
                  <c:v>1200</c:v>
                </c:pt>
                <c:pt idx="8">
                  <c:v>1200</c:v>
                </c:pt>
                <c:pt idx="9">
                  <c:v>1200</c:v>
                </c:pt>
                <c:pt idx="10">
                  <c:v>1200</c:v>
                </c:pt>
                <c:pt idx="11">
                  <c:v>1200</c:v>
                </c:pt>
                <c:pt idx="12">
                  <c:v>1200</c:v>
                </c:pt>
                <c:pt idx="13">
                  <c:v>1200</c:v>
                </c:pt>
                <c:pt idx="14">
                  <c:v>1200</c:v>
                </c:pt>
                <c:pt idx="15">
                  <c:v>1200</c:v>
                </c:pt>
                <c:pt idx="16">
                  <c:v>1200</c:v>
                </c:pt>
                <c:pt idx="17">
                  <c:v>1200</c:v>
                </c:pt>
                <c:pt idx="18">
                  <c:v>1200</c:v>
                </c:pt>
                <c:pt idx="19">
                  <c:v>1200</c:v>
                </c:pt>
                <c:pt idx="20">
                  <c:v>1200</c:v>
                </c:pt>
                <c:pt idx="21">
                  <c:v>1200</c:v>
                </c:pt>
                <c:pt idx="22">
                  <c:v>1200</c:v>
                </c:pt>
                <c:pt idx="23">
                  <c:v>1200</c:v>
                </c:pt>
                <c:pt idx="24">
                  <c:v>1200</c:v>
                </c:pt>
                <c:pt idx="25">
                  <c:v>1200</c:v>
                </c:pt>
                <c:pt idx="26">
                  <c:v>1200</c:v>
                </c:pt>
                <c:pt idx="27">
                  <c:v>1200</c:v>
                </c:pt>
              </c:numCache>
            </c:numRef>
          </c:val>
          <c:smooth val="0"/>
          <c:extLst>
            <c:ext xmlns:c16="http://schemas.microsoft.com/office/drawing/2014/chart" uri="{C3380CC4-5D6E-409C-BE32-E72D297353CC}">
              <c16:uniqueId val="{00000002-BCF5-4B02-A262-EEAAB84D0A39}"/>
            </c:ext>
          </c:extLst>
        </c:ser>
        <c:dLbls>
          <c:showLegendKey val="0"/>
          <c:showVal val="0"/>
          <c:showCatName val="0"/>
          <c:showSerName val="0"/>
          <c:showPercent val="0"/>
          <c:showBubbleSize val="0"/>
        </c:dLbls>
        <c:smooth val="0"/>
        <c:axId val="1679809544"/>
        <c:axId val="363291655"/>
      </c:lineChart>
      <c:dateAx>
        <c:axId val="1679809544"/>
        <c:scaling>
          <c:orientation val="minMax"/>
        </c:scaling>
        <c:delete val="0"/>
        <c:axPos val="b"/>
        <c:numFmt formatCode="[$-409]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291655"/>
        <c:crosses val="autoZero"/>
        <c:auto val="1"/>
        <c:lblOffset val="100"/>
        <c:baseTimeUnit val="days"/>
      </c:dateAx>
      <c:valAx>
        <c:axId val="363291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980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016144363533509E-2"/>
          <c:y val="0.1007722792419944"/>
          <c:w val="0.64547174201908963"/>
          <c:h val="0.78663414332633297"/>
        </c:manualLayout>
      </c:layout>
      <c:barChart>
        <c:barDir val="col"/>
        <c:grouping val="clustered"/>
        <c:varyColors val="0"/>
        <c:ser>
          <c:idx val="0"/>
          <c:order val="0"/>
          <c:tx>
            <c:strRef>
              <c:f>Sheet1!$B$1</c:f>
              <c:strCache>
                <c:ptCount val="1"/>
                <c:pt idx="0">
                  <c:v>Before SPS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Lbl>
              <c:idx val="0"/>
              <c:layout>
                <c:manualLayout>
                  <c:x val="0.27673360320091567"/>
                  <c:y val="2.859242473332082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38AD1DE4-44F8-40C5-86E7-AB641EDE14B6}" type="SERIESNAME">
                      <a:rPr lang="en-US" smtClean="0"/>
                      <a:pPr>
                        <a:defRPr/>
                      </a:pPr>
                      <a:t>[SERIES NAME]</a:t>
                    </a:fld>
                    <a:r>
                      <a:rPr lang="en-US" baseline="0"/>
                      <a:t> – 77MW</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manualLayout>
                      <c:w val="0.26920154717502415"/>
                      <c:h val="4.7359283100218232E-2"/>
                    </c:manualLayout>
                  </c15:layout>
                  <c15:dlblFieldTable/>
                  <c15:showDataLabelsRange val="0"/>
                </c:ext>
                <c:ext xmlns:c16="http://schemas.microsoft.com/office/drawing/2014/chart" uri="{C3380CC4-5D6E-409C-BE32-E72D297353CC}">
                  <c16:uniqueId val="{00000003-1BB5-44CD-938A-EFA19BF4FD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1"/>
                <c:pt idx="0">
                  <c:v>Load Limit in KAI+SBK+ASY</c:v>
                </c:pt>
              </c:strCache>
            </c:strRef>
          </c:cat>
          <c:val>
            <c:numRef>
              <c:f>Sheet1!$B$2:$B$5</c:f>
              <c:numCache>
                <c:formatCode>General</c:formatCode>
                <c:ptCount val="4"/>
                <c:pt idx="0">
                  <c:v>77</c:v>
                </c:pt>
              </c:numCache>
            </c:numRef>
          </c:val>
          <c:extLst>
            <c:ext xmlns:c16="http://schemas.microsoft.com/office/drawing/2014/chart" uri="{C3380CC4-5D6E-409C-BE32-E72D297353CC}">
              <c16:uniqueId val="{00000000-1BB5-44CD-938A-EFA19BF4FD6A}"/>
            </c:ext>
          </c:extLst>
        </c:ser>
        <c:ser>
          <c:idx val="1"/>
          <c:order val="1"/>
          <c:tx>
            <c:strRef>
              <c:f>Sheet1!$C$1</c:f>
              <c:strCache>
                <c:ptCount val="1"/>
                <c:pt idx="0">
                  <c:v>Worstcase Load</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0"/>
              <c:layout>
                <c:manualLayout>
                  <c:x val="0.25976389053342014"/>
                  <c:y val="3.249137778767468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1C1EF9DA-B08D-4573-99FD-F1DBBC1F1C02}" type="SERIESNAME">
                      <a:rPr lang="en-US" smtClean="0"/>
                      <a:pPr>
                        <a:defRPr/>
                      </a:pPr>
                      <a:t>[SERIES NAME]</a:t>
                    </a:fld>
                    <a:r>
                      <a:rPr lang="en-US" baseline="0"/>
                      <a:t> – 94MW</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manualLayout>
                      <c:w val="0.35571992645656131"/>
                      <c:h val="4.4759981063982324E-2"/>
                    </c:manualLayout>
                  </c15:layout>
                  <c15:dlblFieldTable/>
                  <c15:showDataLabelsRange val="0"/>
                </c:ext>
                <c:ext xmlns:c16="http://schemas.microsoft.com/office/drawing/2014/chart" uri="{C3380CC4-5D6E-409C-BE32-E72D297353CC}">
                  <c16:uniqueId val="{00000004-1BB5-44CD-938A-EFA19BF4FD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Sheet1!$A$2:$A$5</c:f>
              <c:strCache>
                <c:ptCount val="1"/>
                <c:pt idx="0">
                  <c:v>Load Limit in KAI+SBK+ASY</c:v>
                </c:pt>
              </c:strCache>
            </c:strRef>
          </c:cat>
          <c:val>
            <c:numRef>
              <c:f>Sheet1!$C$2:$C$5</c:f>
              <c:numCache>
                <c:formatCode>General</c:formatCode>
                <c:ptCount val="4"/>
                <c:pt idx="0">
                  <c:v>94</c:v>
                </c:pt>
              </c:numCache>
            </c:numRef>
          </c:val>
          <c:extLst>
            <c:ext xmlns:c16="http://schemas.microsoft.com/office/drawing/2014/chart" uri="{C3380CC4-5D6E-409C-BE32-E72D297353CC}">
              <c16:uniqueId val="{00000001-1BB5-44CD-938A-EFA19BF4FD6A}"/>
            </c:ext>
          </c:extLst>
        </c:ser>
        <c:ser>
          <c:idx val="2"/>
          <c:order val="2"/>
          <c:tx>
            <c:strRef>
              <c:f>Sheet1!$D$1</c:f>
              <c:strCache>
                <c:ptCount val="1"/>
                <c:pt idx="0">
                  <c:v>With SPS</c:v>
                </c:pt>
              </c:strCache>
            </c:strRef>
          </c:tx>
          <c:spPr>
            <a:pattFill prst="narHorz">
              <a:fgClr>
                <a:srgbClr val="00B050"/>
              </a:fgClr>
              <a:bgClr>
                <a:schemeClr val="bg1"/>
              </a:bgClr>
            </a:pattFill>
            <a:ln>
              <a:noFill/>
            </a:ln>
            <a:effectLst>
              <a:innerShdw blurRad="114300">
                <a:schemeClr val="accent3"/>
              </a:innerShdw>
            </a:effectLst>
          </c:spPr>
          <c:invertIfNegative val="0"/>
          <c:dLbls>
            <c:dLbl>
              <c:idx val="0"/>
              <c:layout>
                <c:manualLayout>
                  <c:x val="0.18796992481203006"/>
                  <c:y val="3.63902285073027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14F62B24-3FBE-49A0-97D7-9BF26D217E06}" type="SERIESNAME">
                      <a:rPr lang="en-US" smtClean="0"/>
                      <a:pPr>
                        <a:defRPr/>
                      </a:pPr>
                      <a:t>[SERIES NAME]</a:t>
                    </a:fld>
                    <a:r>
                      <a:rPr lang="en-US" baseline="0"/>
                      <a:t> – 133MW</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manualLayout>
                      <c:w val="0.26490705931495406"/>
                      <c:h val="4.5773708858114333E-2"/>
                    </c:manualLayout>
                  </c15:layout>
                  <c15:dlblFieldTable/>
                  <c15:showDataLabelsRange val="0"/>
                </c:ext>
                <c:ext xmlns:c16="http://schemas.microsoft.com/office/drawing/2014/chart" uri="{C3380CC4-5D6E-409C-BE32-E72D297353CC}">
                  <c16:uniqueId val="{00000005-1BB5-44CD-938A-EFA19BF4FD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Sheet1!$A$2:$A$5</c:f>
              <c:strCache>
                <c:ptCount val="1"/>
                <c:pt idx="0">
                  <c:v>Load Limit in KAI+SBK+ASY</c:v>
                </c:pt>
              </c:strCache>
            </c:strRef>
          </c:cat>
          <c:val>
            <c:numRef>
              <c:f>Sheet1!$D$2:$D$5</c:f>
              <c:numCache>
                <c:formatCode>General</c:formatCode>
                <c:ptCount val="4"/>
                <c:pt idx="0">
                  <c:v>133</c:v>
                </c:pt>
              </c:numCache>
            </c:numRef>
          </c:val>
          <c:extLst>
            <c:ext xmlns:c16="http://schemas.microsoft.com/office/drawing/2014/chart" uri="{C3380CC4-5D6E-409C-BE32-E72D297353CC}">
              <c16:uniqueId val="{00000002-1BB5-44CD-938A-EFA19BF4FD6A}"/>
            </c:ext>
          </c:extLst>
        </c:ser>
        <c:dLbls>
          <c:dLblPos val="outEnd"/>
          <c:showLegendKey val="0"/>
          <c:showVal val="1"/>
          <c:showCatName val="0"/>
          <c:showSerName val="0"/>
          <c:showPercent val="0"/>
          <c:showBubbleSize val="0"/>
        </c:dLbls>
        <c:gapWidth val="164"/>
        <c:overlap val="-22"/>
        <c:axId val="23766080"/>
        <c:axId val="19595856"/>
      </c:barChart>
      <c:catAx>
        <c:axId val="2376608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95856"/>
        <c:crosses val="autoZero"/>
        <c:auto val="1"/>
        <c:lblAlgn val="ctr"/>
        <c:lblOffset val="100"/>
        <c:noMultiLvlLbl val="0"/>
      </c:catAx>
      <c:valAx>
        <c:axId val="19595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766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modernComment_7FFE58D5_CC68261C.xml><?xml version="1.0" encoding="utf-8"?>
<p188:cmLst xmlns:a="http://schemas.openxmlformats.org/drawingml/2006/main" xmlns:r="http://schemas.openxmlformats.org/officeDocument/2006/relationships" xmlns:p188="http://schemas.microsoft.com/office/powerpoint/2018/8/main">
  <p188:cm id="{BD315FCC-6382-406C-91C9-F18273C3E117}" authorId="{9CA1BAFF-8707-2015-FFDD-5CE7D744D3D0}" created="2025-07-07T02:18:18.935">
    <pc:sldMkLst xmlns:pc="http://schemas.microsoft.com/office/powerpoint/2013/main/command">
      <pc:docMk/>
      <pc:sldMk cId="3429377564" sldId="2147375317"/>
    </pc:sldMkLst>
    <p188:txBody>
      <a:bodyPr/>
      <a:lstStyle/>
      <a:p>
        <a:r>
          <a:rPr lang="en-NZ"/>
          <a:t>[@Finn Roberts] - please update or hide. </a:t>
        </a:r>
      </a:p>
    </p188:txBody>
    <p188:extLst>
      <p:ext xmlns:p="http://schemas.openxmlformats.org/presentationml/2006/main" uri="{57CB4572-C831-44C2-8A1C-0ADB6CCDFE69}">
        <p223:reactions xmlns:p223="http://schemas.microsoft.com/office/powerpoint/2022/03/main">
          <p223:rxn type="👍">
            <p223:instance time="2025-07-07T03:36:16.719" authorId="{39AC9F74-7D08-E9D5-EE45-B2C52EDF48A7}"/>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D05DD8C-C9F6-DA4E-A567-798D1E88AAB9}" type="datetimeFigureOut">
              <a:rPr lang="en-US" smtClean="0"/>
              <a:t>11/11/2025</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0E4909A-ECEF-0140-9510-BF7B5B3B1384}" type="slidenum">
              <a:rPr lang="en-US" smtClean="0"/>
              <a:t>‹#›</a:t>
            </a:fld>
            <a:endParaRPr lang="en-US"/>
          </a:p>
        </p:txBody>
      </p:sp>
    </p:spTree>
    <p:extLst>
      <p:ext uri="{BB962C8B-B14F-4D97-AF65-F5344CB8AC3E}">
        <p14:creationId xmlns:p14="http://schemas.microsoft.com/office/powerpoint/2010/main" val="408765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54125"/>
            <a:ext cx="5962650" cy="3354388"/>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NZ" sz="2400">
                <a:highlight>
                  <a:srgbClr val="FFFF00"/>
                </a:highlight>
              </a:rPr>
              <a:t>T</a:t>
            </a:r>
            <a:r>
              <a:rPr lang="mi-NZ" sz="2400">
                <a:highlight>
                  <a:srgbClr val="FFFF00"/>
                </a:highlight>
              </a:rPr>
              <a:t>ēnā koutou, </a:t>
            </a:r>
            <a:r>
              <a:rPr lang="en-NZ" sz="2400">
                <a:highlight>
                  <a:srgbClr val="FFFF00"/>
                </a:highlight>
              </a:rPr>
              <a:t>t</a:t>
            </a:r>
            <a:r>
              <a:rPr lang="mi-NZ" sz="2400">
                <a:highlight>
                  <a:srgbClr val="FFFF00"/>
                </a:highlight>
              </a:rPr>
              <a:t>ēnā koutou, nau mai, hoki mai</a:t>
            </a:r>
          </a:p>
          <a:p>
            <a:pPr marL="0" lvl="0" indent="0">
              <a:buFont typeface="Arial" panose="020B0604020202020204" pitchFamily="34" charset="0"/>
              <a:buNone/>
            </a:pPr>
            <a:endParaRPr lang="mi-NZ" sz="2400">
              <a:highlight>
                <a:srgbClr val="FFFF00"/>
              </a:highlight>
            </a:endParaRPr>
          </a:p>
          <a:p>
            <a:pPr marL="0" lvl="0" indent="0">
              <a:buFont typeface="Arial" panose="020B0604020202020204" pitchFamily="34" charset="0"/>
              <a:buNone/>
            </a:pPr>
            <a:r>
              <a:rPr lang="en-NZ" sz="2400">
                <a:highlight>
                  <a:srgbClr val="FFFF00"/>
                </a:highlight>
              </a:rPr>
              <a:t>Hi and welcome to the SO Industry Forum</a:t>
            </a:r>
          </a:p>
          <a:p>
            <a:pPr marL="0" indent="0">
              <a:buFont typeface="Arial" panose="020B0604020202020204" pitchFamily="34" charset="0"/>
              <a:buNone/>
            </a:pPr>
            <a:r>
              <a:rPr lang="en-NZ" sz="2400"/>
              <a:t>I’m […], one of the SO senior leadership team here at TP</a:t>
            </a:r>
          </a:p>
          <a:p>
            <a:pPr marL="0" indent="0">
              <a:buFont typeface="Arial" panose="020B0604020202020204" pitchFamily="34" charset="0"/>
              <a:buNone/>
            </a:pPr>
            <a:endParaRPr lang="en-NZ" sz="2400"/>
          </a:p>
          <a:p>
            <a:pPr marL="0" indent="0">
              <a:buFont typeface="Arial" panose="020B0604020202020204" pitchFamily="34" charset="0"/>
              <a:buNone/>
            </a:pPr>
            <a:r>
              <a:rPr lang="en-NZ" sz="2400"/>
              <a:t>Housekeeping:</a:t>
            </a:r>
          </a:p>
          <a:p>
            <a:pPr marL="285750" indent="-285750">
              <a:buFont typeface="Arial" panose="020B0604020202020204" pitchFamily="34" charset="0"/>
              <a:buChar char="•"/>
            </a:pPr>
            <a:r>
              <a:rPr lang="en-NZ" sz="2400"/>
              <a:t>Can you keep </a:t>
            </a:r>
            <a:r>
              <a:rPr lang="en-NZ" sz="2400" b="1"/>
              <a:t>your camera and mic off </a:t>
            </a:r>
            <a:r>
              <a:rPr lang="en-NZ" sz="2400"/>
              <a:t>for most of the presentation unless you are speaking</a:t>
            </a:r>
          </a:p>
          <a:p>
            <a:pPr marL="285750" indent="-285750">
              <a:buFont typeface="Arial" panose="020B0604020202020204" pitchFamily="34" charset="0"/>
              <a:buChar char="•"/>
            </a:pPr>
            <a:r>
              <a:rPr lang="en-NZ" sz="2400"/>
              <a:t>AI note takers – </a:t>
            </a:r>
            <a:r>
              <a:rPr lang="en-NZ" sz="2400">
                <a:highlight>
                  <a:srgbClr val="FFFF00"/>
                </a:highlight>
              </a:rPr>
              <a:t>we’ve noted a few people using them on these sessions and often that results in everyone being spammed by the tool. </a:t>
            </a:r>
            <a:r>
              <a:rPr lang="en-NZ" sz="2400"/>
              <a:t>. </a:t>
            </a:r>
            <a:r>
              <a:rPr lang="en-NZ" sz="2400">
                <a:highlight>
                  <a:srgbClr val="FFFF00"/>
                </a:highlight>
              </a:rPr>
              <a:t>We won’t be letting AI notetaker tools into these meetings.  And a reminder we do record these sessions, and the recording and slides go up on our webpage immediately after the session.</a:t>
            </a:r>
            <a:endParaRPr lang="en-NZ" sz="2400"/>
          </a:p>
          <a:p>
            <a:pPr marL="285750" indent="-285750">
              <a:buFont typeface="Arial" panose="020B0604020202020204" pitchFamily="34" charset="0"/>
              <a:buChar char="•"/>
            </a:pPr>
            <a:endParaRPr lang="en-NZ" sz="2400"/>
          </a:p>
          <a:p>
            <a:pPr marL="285750" indent="-285750">
              <a:buFont typeface="Arial" panose="020B0604020202020204" pitchFamily="34" charset="0"/>
              <a:buChar char="•"/>
            </a:pPr>
            <a:r>
              <a:rPr lang="en-NZ" sz="2400" b="1"/>
              <a:t>Questions</a:t>
            </a:r>
          </a:p>
          <a:p>
            <a:pPr marL="742950" lvl="1" indent="-285750">
              <a:buFont typeface="Arial" panose="020B0604020202020204" pitchFamily="34" charset="0"/>
              <a:buChar char="•"/>
            </a:pPr>
            <a:r>
              <a:rPr lang="en-NZ" sz="2400"/>
              <a:t>You are welcome to add any questions you have to the chat,. We welcome questions and will get to the questions at the end.</a:t>
            </a:r>
          </a:p>
          <a:p>
            <a:pPr marL="742950" lvl="1" indent="-285750">
              <a:buFont typeface="Arial" panose="020B0604020202020204" pitchFamily="34" charset="0"/>
              <a:buChar char="•"/>
            </a:pPr>
            <a:r>
              <a:rPr lang="en-NZ" sz="2400"/>
              <a:t>There are different levels of market or system understanding so please ask if you need more clarification –our experts are happy to explain points. </a:t>
            </a:r>
          </a:p>
          <a:p>
            <a:pPr marL="742950" lvl="1" indent="-285750">
              <a:buFont typeface="Arial" panose="020B0604020202020204" pitchFamily="34" charset="0"/>
              <a:buChar char="•"/>
            </a:pPr>
            <a:r>
              <a:rPr lang="en-NZ" sz="2400"/>
              <a:t>In some cases we may not be able to answer Qs directly, but we will take these away and either contact you directly or respond in the next briefing. We had one of those last week and we will respond to a couple of those Qs at the end.</a:t>
            </a:r>
          </a:p>
          <a:p>
            <a:pPr marL="742950" lvl="1" indent="-285750">
              <a:buFont typeface="Arial" panose="020B0604020202020204" pitchFamily="34" charset="0"/>
              <a:buChar char="•"/>
            </a:pPr>
            <a:endParaRPr lang="en-NZ" sz="2400"/>
          </a:p>
          <a:p>
            <a:pPr marL="0" lvl="0" indent="0">
              <a:buFont typeface="Arial" panose="020B0604020202020204" pitchFamily="34" charset="0"/>
              <a:buNone/>
            </a:pPr>
            <a:r>
              <a:rPr lang="en-NZ" sz="2400"/>
              <a:t>Before we get into today’s agenda, we would like to acknowledge that, we experienced Loss of Supply to the Hawkes Bay region at around 3 am this morning with all load and generation restored by 5am. Low residual notice was issued and we came through the morning peak with just a little 230MW residual – we would like to thank all those who have responded to both the event and the Low residual notice. For those who are interested, we will cover this event in more detail at the next forum. </a:t>
            </a:r>
          </a:p>
        </p:txBody>
      </p:sp>
      <p:sp>
        <p:nvSpPr>
          <p:cNvPr id="4" name="Slide Number Placeholder 3"/>
          <p:cNvSpPr>
            <a:spLocks noGrp="1"/>
          </p:cNvSpPr>
          <p:nvPr>
            <p:ph type="sldNum" sz="quarter" idx="5"/>
          </p:nvPr>
        </p:nvSpPr>
        <p:spPr/>
        <p:txBody>
          <a:bodyPr/>
          <a:lstStyle/>
          <a:p>
            <a:fld id="{D0E4909A-ECEF-0140-9510-BF7B5B3B1384}" type="slidenum">
              <a:rPr lang="en-US" smtClean="0"/>
              <a:t>1</a:t>
            </a:fld>
            <a:endParaRPr lang="en-US"/>
          </a:p>
        </p:txBody>
      </p:sp>
    </p:spTree>
    <p:extLst>
      <p:ext uri="{BB962C8B-B14F-4D97-AF65-F5344CB8AC3E}">
        <p14:creationId xmlns:p14="http://schemas.microsoft.com/office/powerpoint/2010/main" val="2257912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a:p>
          <a:p>
            <a:endParaRPr lang="en-NZ"/>
          </a:p>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8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8720A-EACA-DB4E-5D0C-B3614DE3D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8A4FB-16A9-F377-95EA-6B109BB83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42106-6C9F-2CB6-B38B-401E639A276D}"/>
              </a:ext>
            </a:extLst>
          </p:cNvPr>
          <p:cNvSpPr>
            <a:spLocks noGrp="1"/>
          </p:cNvSpPr>
          <p:nvPr>
            <p:ph type="body" idx="1"/>
          </p:nvPr>
        </p:nvSpPr>
        <p:spPr/>
        <p:txBody>
          <a:bodyPr/>
          <a:lstStyle/>
          <a:p>
            <a:r>
              <a:rPr lang="en-NZ" b="0"/>
              <a:t>As we move further into spring we continue monitoring capacity closely despite a decrease in peak demand meaning most of the time the residual is healthy. During the shoulder seasons with an increase in outages, reduced thermal unit commitment, and continued possibility of cold snaps or large swings in output from wind generation, capacity can still be tight despite much lower demand. </a:t>
            </a:r>
          </a:p>
          <a:p>
            <a:endParaRPr lang="en-NZ"/>
          </a:p>
          <a:p>
            <a:endParaRPr lang="en-NZ"/>
          </a:p>
        </p:txBody>
      </p:sp>
      <p:sp>
        <p:nvSpPr>
          <p:cNvPr id="4" name="Slide Number Placeholder 3">
            <a:extLst>
              <a:ext uri="{FF2B5EF4-FFF2-40B4-BE49-F238E27FC236}">
                <a16:creationId xmlns:a16="http://schemas.microsoft.com/office/drawing/2014/main" id="{E3A2E473-3D45-A389-1B3A-35016D1E07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32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F1D2D-3C9A-1695-B3E3-27247C7C9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89A5F-BE17-413B-FB2E-652BFEDC4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13DAE-683A-2AA4-AD66-286E965CF7A2}"/>
              </a:ext>
            </a:extLst>
          </p:cNvPr>
          <p:cNvSpPr>
            <a:spLocks noGrp="1"/>
          </p:cNvSpPr>
          <p:nvPr>
            <p:ph type="body" idx="1"/>
          </p:nvPr>
        </p:nvSpPr>
        <p:spPr/>
        <p:txBody>
          <a:bodyPr/>
          <a:lstStyle/>
          <a:p>
            <a:r>
              <a:rPr lang="en-NZ"/>
              <a:t>Now for an overview of the 2026 SOSA reference case and sensitivities consultation.</a:t>
            </a:r>
          </a:p>
          <a:p>
            <a:endParaRPr lang="en-NZ"/>
          </a:p>
          <a:p>
            <a:r>
              <a:rPr lang="en-NZ"/>
              <a:t>Pass it over to Oliver – Market Analyst</a:t>
            </a:r>
          </a:p>
        </p:txBody>
      </p:sp>
      <p:sp>
        <p:nvSpPr>
          <p:cNvPr id="4" name="Slide Number Placeholder 3">
            <a:extLst>
              <a:ext uri="{FF2B5EF4-FFF2-40B4-BE49-F238E27FC236}">
                <a16:creationId xmlns:a16="http://schemas.microsoft.com/office/drawing/2014/main" id="{42AC13C7-731E-9F80-331F-BCAD77544F2B}"/>
              </a:ext>
            </a:extLst>
          </p:cNvPr>
          <p:cNvSpPr>
            <a:spLocks noGrp="1"/>
          </p:cNvSpPr>
          <p:nvPr>
            <p:ph type="sldNum" sz="quarter" idx="5"/>
          </p:nvPr>
        </p:nvSpPr>
        <p:spPr/>
        <p:txBody>
          <a:bodyPr/>
          <a:lstStyle/>
          <a:p>
            <a:fld id="{D0E4909A-ECEF-0140-9510-BF7B5B3B1384}" type="slidenum">
              <a:rPr lang="en-US" smtClean="0"/>
              <a:t>12</a:t>
            </a:fld>
            <a:endParaRPr lang="en-US"/>
          </a:p>
        </p:txBody>
      </p:sp>
    </p:spTree>
    <p:extLst>
      <p:ext uri="{BB962C8B-B14F-4D97-AF65-F5344CB8AC3E}">
        <p14:creationId xmlns:p14="http://schemas.microsoft.com/office/powerpoint/2010/main" val="211106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cs typeface="Calibri"/>
              </a:rPr>
              <a:t>Next items, NZGB update followed by outages update</a:t>
            </a:r>
          </a:p>
          <a:p>
            <a:endParaRPr lang="en-NZ">
              <a:cs typeface="Calibri"/>
            </a:endParaRPr>
          </a:p>
          <a:p>
            <a:r>
              <a:rPr lang="en-NZ">
                <a:cs typeface="Calibri"/>
              </a:rPr>
              <a:t>Theo, handing it over to you </a:t>
            </a:r>
          </a:p>
        </p:txBody>
      </p:sp>
      <p:sp>
        <p:nvSpPr>
          <p:cNvPr id="4" name="Slide Number Placeholder 3"/>
          <p:cNvSpPr>
            <a:spLocks noGrp="1"/>
          </p:cNvSpPr>
          <p:nvPr>
            <p:ph type="sldNum" sz="quarter" idx="5"/>
          </p:nvPr>
        </p:nvSpPr>
        <p:spPr/>
        <p:txBody>
          <a:bodyPr/>
          <a:lstStyle/>
          <a:p>
            <a:fld id="{D0E4909A-ECEF-0140-9510-BF7B5B3B1384}" type="slidenum">
              <a:rPr lang="en-US" smtClean="0"/>
              <a:t>20</a:t>
            </a:fld>
            <a:endParaRPr lang="en-US"/>
          </a:p>
        </p:txBody>
      </p:sp>
    </p:spTree>
    <p:extLst>
      <p:ext uri="{BB962C8B-B14F-4D97-AF65-F5344CB8AC3E}">
        <p14:creationId xmlns:p14="http://schemas.microsoft.com/office/powerpoint/2010/main" val="2914604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E6ECD-6402-ADC8-8A38-8A0A62934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D4007-AB43-5A20-2B61-9EB99A5A6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F5019-C658-3070-87E3-2DD1D38D3A56}"/>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E9C5EF6F-CA89-F240-4A69-9FF231C4AC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33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A3D1C-F2D3-5C7B-49CA-57B8C9067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7CB80-F738-BB62-FAB4-C08E79B1C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49BD1-49A2-5DE4-8770-363405471026}"/>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C584E419-1FD1-CBD1-3DE3-61CCF995D1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17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C6D80-F36E-0CB1-E1D4-89C7371A6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F40D5-5883-6B4C-4B84-5E881D5AA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0C6BD-DAAD-632F-927B-31F930DFB730}"/>
              </a:ext>
            </a:extLst>
          </p:cNvPr>
          <p:cNvSpPr>
            <a:spLocks noGrp="1"/>
          </p:cNvSpPr>
          <p:nvPr>
            <p:ph type="body" idx="1"/>
          </p:nvPr>
        </p:nvSpPr>
        <p:spPr/>
        <p:txBody>
          <a:bodyPr/>
          <a:lstStyle/>
          <a:p>
            <a:r>
              <a:rPr lang="en-NZ">
                <a:cs typeface="Calibri"/>
              </a:rPr>
              <a:t>Theo</a:t>
            </a:r>
          </a:p>
        </p:txBody>
      </p:sp>
      <p:sp>
        <p:nvSpPr>
          <p:cNvPr id="4" name="Slide Number Placeholder 3">
            <a:extLst>
              <a:ext uri="{FF2B5EF4-FFF2-40B4-BE49-F238E27FC236}">
                <a16:creationId xmlns:a16="http://schemas.microsoft.com/office/drawing/2014/main" id="{3AF7DDF5-82F2-6B48-17AE-5AAA3D039759}"/>
              </a:ext>
            </a:extLst>
          </p:cNvPr>
          <p:cNvSpPr>
            <a:spLocks noGrp="1"/>
          </p:cNvSpPr>
          <p:nvPr>
            <p:ph type="sldNum" sz="quarter" idx="5"/>
          </p:nvPr>
        </p:nvSpPr>
        <p:spPr/>
        <p:txBody>
          <a:bodyPr/>
          <a:lstStyle/>
          <a:p>
            <a:fld id="{D0E4909A-ECEF-0140-9510-BF7B5B3B1384}" type="slidenum">
              <a:rPr lang="en-US" smtClean="0"/>
              <a:t>24</a:t>
            </a:fld>
            <a:endParaRPr lang="en-US"/>
          </a:p>
        </p:txBody>
      </p:sp>
    </p:spTree>
    <p:extLst>
      <p:ext uri="{BB962C8B-B14F-4D97-AF65-F5344CB8AC3E}">
        <p14:creationId xmlns:p14="http://schemas.microsoft.com/office/powerpoint/2010/main" val="1773742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CB998-FDA0-20A6-6A34-2C6B7DDF1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116ED-973E-6697-9DB3-2204E364C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13E01-BF92-FB97-D858-420EE454F5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2081 individual equipment outages across NZ between Sept and Dec 25</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All in POCP</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This is some of the major ones.</a:t>
            </a:r>
          </a:p>
          <a:p>
            <a:endParaRPr lang="en-US"/>
          </a:p>
          <a:p>
            <a:r>
              <a:rPr lang="en-US"/>
              <a:t>For Asset owners you can check in POCP for outage dates and consider the impact on your own outages.</a:t>
            </a:r>
            <a:endParaRPr lang="en-NZ"/>
          </a:p>
          <a:p>
            <a:endParaRPr lang="en-NZ"/>
          </a:p>
        </p:txBody>
      </p:sp>
      <p:sp>
        <p:nvSpPr>
          <p:cNvPr id="4" name="Slide Number Placeholder 3">
            <a:extLst>
              <a:ext uri="{FF2B5EF4-FFF2-40B4-BE49-F238E27FC236}">
                <a16:creationId xmlns:a16="http://schemas.microsoft.com/office/drawing/2014/main" id="{B9EF28DC-B3EB-644E-C198-12B0A587D6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50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2EAB-78A2-D4B5-5C04-7A3C36910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0AE5D-D4EB-816A-6935-E685BBEB7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72524-6CCF-3667-79F1-7969C3C63A24}"/>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17 Nov</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Potential voltage management into Auckland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24 Nov</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Potential voltage management into Auckland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Reduced security in </a:t>
            </a:r>
            <a:r>
              <a:rPr lang="en-US" sz="1200" b="0" i="0" u="none" strike="noStrike" kern="1200" err="1">
                <a:solidFill>
                  <a:schemeClr val="tx1"/>
                </a:solidFill>
                <a:effectLst/>
                <a:latin typeface="+mn-lt"/>
                <a:ea typeface="+mn-ea"/>
                <a:cs typeface="+mn-cs"/>
              </a:rPr>
              <a:t>BoP</a:t>
            </a:r>
            <a:r>
              <a:rPr lang="en-US"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1 Dec</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Potential voltage management into Auckland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8 Dec</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Potential voltage management into Auckland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NZ"/>
          </a:p>
          <a:p>
            <a:endParaRPr lang="en-NZ"/>
          </a:p>
        </p:txBody>
      </p:sp>
      <p:sp>
        <p:nvSpPr>
          <p:cNvPr id="4" name="Slide Number Placeholder 3">
            <a:extLst>
              <a:ext uri="{FF2B5EF4-FFF2-40B4-BE49-F238E27FC236}">
                <a16:creationId xmlns:a16="http://schemas.microsoft.com/office/drawing/2014/main" id="{66300832-F204-C27E-422F-51CFF9346A55}"/>
              </a:ext>
            </a:extLst>
          </p:cNvPr>
          <p:cNvSpPr>
            <a:spLocks noGrp="1"/>
          </p:cNvSpPr>
          <p:nvPr>
            <p:ph type="sldNum" sz="quarter" idx="5"/>
          </p:nvPr>
        </p:nvSpPr>
        <p:spPr/>
        <p:txBody>
          <a:bodyPr/>
          <a:lstStyle/>
          <a:p>
            <a:fld id="{080F0D22-7CD4-48E0-85B6-CA0F68F43FD1}" type="slidenum">
              <a:rPr lang="en-NZ" smtClean="0"/>
              <a:t>26</a:t>
            </a:fld>
            <a:endParaRPr lang="en-NZ"/>
          </a:p>
        </p:txBody>
      </p:sp>
    </p:spTree>
    <p:extLst>
      <p:ext uri="{BB962C8B-B14F-4D97-AF65-F5344CB8AC3E}">
        <p14:creationId xmlns:p14="http://schemas.microsoft.com/office/powerpoint/2010/main" val="217456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6BA5F-641E-212A-05CE-CB351196A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7CCB5-7C48-148F-43A5-95546ED55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7E0DF-8463-F958-B80C-9C6B152A5AC0}"/>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17 Nov</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HVDC limit reduced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24 Nov</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Second WRK ring outage – constrained back WRK ring generation</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HVDC limit reduced</a:t>
            </a:r>
            <a:r>
              <a:rPr lang="en-NZ"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1 Dec</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Third WRK ring outage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HVDC limit reduced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8 Dec</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Fourth WRK ring outage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HVDC limit reduced</a:t>
            </a:r>
            <a:r>
              <a:rPr lang="en-US" sz="1200" b="0" i="0" kern="120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23ADD31F-C6D5-ECA5-061A-F1BC361BB1C3}"/>
              </a:ext>
            </a:extLst>
          </p:cNvPr>
          <p:cNvSpPr>
            <a:spLocks noGrp="1"/>
          </p:cNvSpPr>
          <p:nvPr>
            <p:ph type="sldNum" sz="quarter" idx="5"/>
          </p:nvPr>
        </p:nvSpPr>
        <p:spPr/>
        <p:txBody>
          <a:bodyPr/>
          <a:lstStyle/>
          <a:p>
            <a:fld id="{080F0D22-7CD4-48E0-85B6-CA0F68F43FD1}" type="slidenum">
              <a:rPr lang="en-NZ" smtClean="0"/>
              <a:t>27</a:t>
            </a:fld>
            <a:endParaRPr lang="en-NZ"/>
          </a:p>
        </p:txBody>
      </p:sp>
    </p:spTree>
    <p:extLst>
      <p:ext uri="{BB962C8B-B14F-4D97-AF65-F5344CB8AC3E}">
        <p14:creationId xmlns:p14="http://schemas.microsoft.com/office/powerpoint/2010/main" val="1564701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i="0">
                <a:effectLst/>
                <a:latin typeface="Segoe UI" panose="020B0502040204020203" pitchFamily="34" charset="0"/>
                <a:ea typeface="Calibri" panose="020F0502020204030204" pitchFamily="34" charset="0"/>
              </a:rPr>
              <a:t>As Usual the Standing Agenda for the day is -  </a:t>
            </a:r>
          </a:p>
          <a:p>
            <a:endParaRPr lang="en-NZ" sz="1200" i="0">
              <a:effectLst/>
              <a:latin typeface="Segoe UI" panose="020B0502040204020203"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0E4909A-ECEF-0140-9510-BF7B5B3B1384}" type="slidenum">
              <a:rPr lang="en-US" smtClean="0"/>
              <a:t>2</a:t>
            </a:fld>
            <a:endParaRPr lang="en-US"/>
          </a:p>
        </p:txBody>
      </p:sp>
    </p:spTree>
    <p:extLst>
      <p:ext uri="{BB962C8B-B14F-4D97-AF65-F5344CB8AC3E}">
        <p14:creationId xmlns:p14="http://schemas.microsoft.com/office/powerpoint/2010/main" val="469517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Week 3 we have a ASB_BRY outage that have an impact on voltage stability in the upper South Island. This can be managed by generation and controllable load.</a:t>
            </a:r>
            <a:r>
              <a:rPr lang="en-US" sz="1200" b="0" i="0"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All 4 weeks have multiple concurrent outages in the lower south island that could constrain on generation in the area.</a:t>
            </a:r>
            <a:r>
              <a:rPr lang="en-US" sz="1200" b="0" i="0" kern="1200">
                <a:solidFill>
                  <a:schemeClr val="tx1"/>
                </a:solidFill>
                <a:effectLst/>
                <a:latin typeface="+mn-lt"/>
                <a:ea typeface="+mn-ea"/>
                <a:cs typeface="+mn-cs"/>
              </a:rPr>
              <a:t>​</a:t>
            </a:r>
            <a:endParaRPr lang="en-US"/>
          </a:p>
          <a:p>
            <a:endParaRPr lang="en-US"/>
          </a:p>
          <a:p>
            <a:pPr rtl="0" fontAlgn="base"/>
            <a:r>
              <a:rPr lang="en-US" sz="1200" b="0" i="0" u="none" strike="noStrike" kern="1200">
                <a:solidFill>
                  <a:schemeClr val="tx1"/>
                </a:solidFill>
                <a:effectLst/>
                <a:latin typeface="+mn-lt"/>
                <a:ea typeface="+mn-ea"/>
                <a:cs typeface="+mn-cs"/>
              </a:rPr>
              <a:t>17 Nov</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None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24 Nov</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CUL_KIK_2 jumpers cut away from ISL_WPR_CUL_KIK_2 for tower replacement.</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1 Dec</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Potential Zone 3 and GZ14 VSAT</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8 Dec</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Potential Zone 3 and GZ14 VSAT</a:t>
            </a:r>
            <a:r>
              <a:rPr lang="en-US" sz="1200" b="0" i="0" kern="1200">
                <a:solidFill>
                  <a:schemeClr val="tx1"/>
                </a:solidFill>
                <a:effectLst/>
                <a:latin typeface="+mn-lt"/>
                <a:ea typeface="+mn-ea"/>
                <a:cs typeface="+mn-cs"/>
              </a:rPr>
              <a:t>​</a:t>
            </a:r>
            <a:r>
              <a:rPr lang="en-NZ" sz="1200" b="0" i="0" kern="120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80F0D22-7CD4-48E0-85B6-CA0F68F43FD1}" type="slidenum">
              <a:rPr lang="en-NZ" smtClean="0"/>
              <a:t>28</a:t>
            </a:fld>
            <a:endParaRPr lang="en-NZ"/>
          </a:p>
        </p:txBody>
      </p:sp>
    </p:spTree>
    <p:extLst>
      <p:ext uri="{BB962C8B-B14F-4D97-AF65-F5344CB8AC3E}">
        <p14:creationId xmlns:p14="http://schemas.microsoft.com/office/powerpoint/2010/main" val="3121304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Having SC3 &amp; SC4 out reduces the HVDC limit by 100MW in north transfer and 50MW in south transfer.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SC9 out reduces the HVDC limit by a further 100MW in north transfer and 50MW in south transfer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HVDC equipment outages and Lower NI AC line outages affect the HVDC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t>Why do we care if the HVDC hits it’s limits?  Residual and reserves are impacted.  In a dry scenario with south transfer more SI generation will be required and in the market there is price separation between the islands.</a:t>
            </a:r>
          </a:p>
          <a:p>
            <a:endParaRPr lang="en-NZ"/>
          </a:p>
        </p:txBody>
      </p:sp>
      <p:sp>
        <p:nvSpPr>
          <p:cNvPr id="4" name="Slide Number Placeholder 3"/>
          <p:cNvSpPr>
            <a:spLocks noGrp="1"/>
          </p:cNvSpPr>
          <p:nvPr>
            <p:ph type="sldNum" sz="quarter" idx="5"/>
          </p:nvPr>
        </p:nvSpPr>
        <p:spPr/>
        <p:txBody>
          <a:bodyPr/>
          <a:lstStyle/>
          <a:p>
            <a:fld id="{080F0D22-7CD4-48E0-85B6-CA0F68F43FD1}" type="slidenum">
              <a:rPr lang="en-NZ" smtClean="0"/>
              <a:t>29</a:t>
            </a:fld>
            <a:endParaRPr lang="en-NZ"/>
          </a:p>
        </p:txBody>
      </p:sp>
    </p:spTree>
    <p:extLst>
      <p:ext uri="{BB962C8B-B14F-4D97-AF65-F5344CB8AC3E}">
        <p14:creationId xmlns:p14="http://schemas.microsoft.com/office/powerpoint/2010/main" val="310042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6669-AFE4-D082-7DCD-0F34094D8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5C8AA-0ADD-1175-BB4A-2A80F2098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5EBE6-3418-DAD6-A193-110B471467B3}"/>
              </a:ext>
            </a:extLst>
          </p:cNvPr>
          <p:cNvSpPr>
            <a:spLocks noGrp="1"/>
          </p:cNvSpPr>
          <p:nvPr>
            <p:ph type="body" idx="1"/>
          </p:nvPr>
        </p:nvSpPr>
        <p:spPr/>
        <p:txBody>
          <a:bodyPr/>
          <a:lstStyle/>
          <a:p>
            <a:r>
              <a:rPr lang="en-NZ">
                <a:cs typeface="Calibri"/>
              </a:rPr>
              <a:t>Angela</a:t>
            </a:r>
          </a:p>
        </p:txBody>
      </p:sp>
      <p:sp>
        <p:nvSpPr>
          <p:cNvPr id="4" name="Slide Number Placeholder 3">
            <a:extLst>
              <a:ext uri="{FF2B5EF4-FFF2-40B4-BE49-F238E27FC236}">
                <a16:creationId xmlns:a16="http://schemas.microsoft.com/office/drawing/2014/main" id="{6BCB9721-45FB-695B-F8C4-415AB17593D3}"/>
              </a:ext>
            </a:extLst>
          </p:cNvPr>
          <p:cNvSpPr>
            <a:spLocks noGrp="1"/>
          </p:cNvSpPr>
          <p:nvPr>
            <p:ph type="sldNum" sz="quarter" idx="5"/>
          </p:nvPr>
        </p:nvSpPr>
        <p:spPr/>
        <p:txBody>
          <a:bodyPr/>
          <a:lstStyle/>
          <a:p>
            <a:fld id="{D0E4909A-ECEF-0140-9510-BF7B5B3B1384}" type="slidenum">
              <a:rPr lang="en-US" smtClean="0"/>
              <a:t>30</a:t>
            </a:fld>
            <a:endParaRPr lang="en-US"/>
          </a:p>
        </p:txBody>
      </p:sp>
    </p:spTree>
    <p:extLst>
      <p:ext uri="{BB962C8B-B14F-4D97-AF65-F5344CB8AC3E}">
        <p14:creationId xmlns:p14="http://schemas.microsoft.com/office/powerpoint/2010/main" val="1507688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90B4-3A65-9846-161D-684661A64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88796-D524-5BAB-74C6-0F9E2BD96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C5C77-7E45-B3BC-66EE-7193C92808DA}"/>
              </a:ext>
            </a:extLst>
          </p:cNvPr>
          <p:cNvSpPr>
            <a:spLocks noGrp="1"/>
          </p:cNvSpPr>
          <p:nvPr>
            <p:ph type="body" idx="1"/>
          </p:nvPr>
        </p:nvSpPr>
        <p:spPr/>
        <p:txBody>
          <a:bodyPr/>
          <a:lstStyle/>
          <a:p>
            <a:r>
              <a:rPr lang="en-US">
                <a:cs typeface="Calibri"/>
              </a:rPr>
              <a:t>Now we have Chris – who will cover the Operational Update</a:t>
            </a:r>
            <a:endParaRPr lang="en-NZ">
              <a:cs typeface="Calibri"/>
            </a:endParaRPr>
          </a:p>
        </p:txBody>
      </p:sp>
      <p:sp>
        <p:nvSpPr>
          <p:cNvPr id="4" name="Slide Number Placeholder 3">
            <a:extLst>
              <a:ext uri="{FF2B5EF4-FFF2-40B4-BE49-F238E27FC236}">
                <a16:creationId xmlns:a16="http://schemas.microsoft.com/office/drawing/2014/main" id="{76BD7C86-C47C-8262-CC05-E190853939EC}"/>
              </a:ext>
            </a:extLst>
          </p:cNvPr>
          <p:cNvSpPr>
            <a:spLocks noGrp="1"/>
          </p:cNvSpPr>
          <p:nvPr>
            <p:ph type="sldNum" sz="quarter" idx="5"/>
          </p:nvPr>
        </p:nvSpPr>
        <p:spPr/>
        <p:txBody>
          <a:bodyPr/>
          <a:lstStyle/>
          <a:p>
            <a:fld id="{D0E4909A-ECEF-0140-9510-BF7B5B3B1384}" type="slidenum">
              <a:rPr lang="en-US" smtClean="0"/>
              <a:t>32</a:t>
            </a:fld>
            <a:endParaRPr lang="en-US"/>
          </a:p>
        </p:txBody>
      </p:sp>
    </p:spTree>
    <p:extLst>
      <p:ext uri="{BB962C8B-B14F-4D97-AF65-F5344CB8AC3E}">
        <p14:creationId xmlns:p14="http://schemas.microsoft.com/office/powerpoint/2010/main" val="3682179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5B34B-5757-732E-180A-A9DEDEFBB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F29C1-C6AB-837E-FA35-32C39B4B5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94377-4E31-4D33-2D52-66E342CA189C}"/>
              </a:ext>
            </a:extLst>
          </p:cNvPr>
          <p:cNvSpPr>
            <a:spLocks noGrp="1"/>
          </p:cNvSpPr>
          <p:nvPr>
            <p:ph type="body" idx="1"/>
          </p:nvPr>
        </p:nvSpPr>
        <p:spPr/>
        <p:txBody>
          <a:bodyPr/>
          <a:lstStyle/>
          <a:p>
            <a:endParaRPr lang="en-NZ">
              <a:cs typeface="Calibri"/>
            </a:endParaRPr>
          </a:p>
        </p:txBody>
      </p:sp>
      <p:sp>
        <p:nvSpPr>
          <p:cNvPr id="4" name="Slide Number Placeholder 3">
            <a:extLst>
              <a:ext uri="{FF2B5EF4-FFF2-40B4-BE49-F238E27FC236}">
                <a16:creationId xmlns:a16="http://schemas.microsoft.com/office/drawing/2014/main" id="{FD6320CC-32A2-8871-FA2E-203E674D4930}"/>
              </a:ext>
            </a:extLst>
          </p:cNvPr>
          <p:cNvSpPr>
            <a:spLocks noGrp="1"/>
          </p:cNvSpPr>
          <p:nvPr>
            <p:ph type="sldNum" sz="quarter" idx="5"/>
          </p:nvPr>
        </p:nvSpPr>
        <p:spPr/>
        <p:txBody>
          <a:bodyPr/>
          <a:lstStyle/>
          <a:p>
            <a:fld id="{D0E4909A-ECEF-0140-9510-BF7B5B3B1384}" type="slidenum">
              <a:rPr lang="en-US" smtClean="0"/>
              <a:t>33</a:t>
            </a:fld>
            <a:endParaRPr lang="en-US"/>
          </a:p>
        </p:txBody>
      </p:sp>
    </p:spTree>
    <p:extLst>
      <p:ext uri="{BB962C8B-B14F-4D97-AF65-F5344CB8AC3E}">
        <p14:creationId xmlns:p14="http://schemas.microsoft.com/office/powerpoint/2010/main" val="1955278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B3540-A75E-EE58-9A84-C3EEA8901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20695-3D1F-0B18-A83B-F5961D3D4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F8F02-FD5A-397E-2199-DFF03D1C0FB6}"/>
              </a:ext>
            </a:extLst>
          </p:cNvPr>
          <p:cNvSpPr>
            <a:spLocks noGrp="1"/>
          </p:cNvSpPr>
          <p:nvPr>
            <p:ph type="body" idx="1"/>
          </p:nvPr>
        </p:nvSpPr>
        <p:spPr/>
        <p:txBody>
          <a:bodyPr/>
          <a:lstStyle/>
          <a:p>
            <a:endParaRPr lang="en-NZ">
              <a:cs typeface="Calibri"/>
            </a:endParaRPr>
          </a:p>
        </p:txBody>
      </p:sp>
      <p:sp>
        <p:nvSpPr>
          <p:cNvPr id="4" name="Slide Number Placeholder 3">
            <a:extLst>
              <a:ext uri="{FF2B5EF4-FFF2-40B4-BE49-F238E27FC236}">
                <a16:creationId xmlns:a16="http://schemas.microsoft.com/office/drawing/2014/main" id="{3714A196-50AC-528B-0ADB-3C4C95BB3BB4}"/>
              </a:ext>
            </a:extLst>
          </p:cNvPr>
          <p:cNvSpPr>
            <a:spLocks noGrp="1"/>
          </p:cNvSpPr>
          <p:nvPr>
            <p:ph type="sldNum" sz="quarter" idx="5"/>
          </p:nvPr>
        </p:nvSpPr>
        <p:spPr/>
        <p:txBody>
          <a:bodyPr/>
          <a:lstStyle/>
          <a:p>
            <a:fld id="{D0E4909A-ECEF-0140-9510-BF7B5B3B1384}" type="slidenum">
              <a:rPr lang="en-US" smtClean="0"/>
              <a:t>34</a:t>
            </a:fld>
            <a:endParaRPr lang="en-US"/>
          </a:p>
        </p:txBody>
      </p:sp>
    </p:spTree>
    <p:extLst>
      <p:ext uri="{BB962C8B-B14F-4D97-AF65-F5344CB8AC3E}">
        <p14:creationId xmlns:p14="http://schemas.microsoft.com/office/powerpoint/2010/main" val="294125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06D8-A387-1DDE-6BF6-6966E75A5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4EFF9-E5CB-E9F5-3571-57D96DF0A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8CF07-36F2-FB55-2360-30B1CBA0EE90}"/>
              </a:ext>
            </a:extLst>
          </p:cNvPr>
          <p:cNvSpPr>
            <a:spLocks noGrp="1"/>
          </p:cNvSpPr>
          <p:nvPr>
            <p:ph type="body" idx="1"/>
          </p:nvPr>
        </p:nvSpPr>
        <p:spPr/>
        <p:txBody>
          <a:bodyPr/>
          <a:lstStyle/>
          <a:p>
            <a:r>
              <a:rPr lang="en-US">
                <a:cs typeface="Calibri"/>
              </a:rPr>
              <a:t>Next on the agenda is a Reminder for Consultations, publications and event. </a:t>
            </a:r>
            <a:endParaRPr lang="en-NZ">
              <a:cs typeface="Calibri"/>
            </a:endParaRPr>
          </a:p>
        </p:txBody>
      </p:sp>
      <p:sp>
        <p:nvSpPr>
          <p:cNvPr id="4" name="Slide Number Placeholder 3">
            <a:extLst>
              <a:ext uri="{FF2B5EF4-FFF2-40B4-BE49-F238E27FC236}">
                <a16:creationId xmlns:a16="http://schemas.microsoft.com/office/drawing/2014/main" id="{7CEFB828-3F7D-A3D6-B761-021981F6F23D}"/>
              </a:ext>
            </a:extLst>
          </p:cNvPr>
          <p:cNvSpPr>
            <a:spLocks noGrp="1"/>
          </p:cNvSpPr>
          <p:nvPr>
            <p:ph type="sldNum" sz="quarter" idx="5"/>
          </p:nvPr>
        </p:nvSpPr>
        <p:spPr/>
        <p:txBody>
          <a:bodyPr/>
          <a:lstStyle/>
          <a:p>
            <a:fld id="{D0E4909A-ECEF-0140-9510-BF7B5B3B1384}" type="slidenum">
              <a:rPr lang="en-US" smtClean="0"/>
              <a:t>35</a:t>
            </a:fld>
            <a:endParaRPr lang="en-US"/>
          </a:p>
        </p:txBody>
      </p:sp>
    </p:spTree>
    <p:extLst>
      <p:ext uri="{BB962C8B-B14F-4D97-AF65-F5344CB8AC3E}">
        <p14:creationId xmlns:p14="http://schemas.microsoft.com/office/powerpoint/2010/main" val="2371804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311A-AF43-B7AD-9AB4-81052C84A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601FD-20AD-D0AB-39DF-3BBA1B82B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F81A7-B977-C028-1B99-038BB2EF6134}"/>
              </a:ext>
            </a:extLst>
          </p:cNvPr>
          <p:cNvSpPr>
            <a:spLocks noGrp="1"/>
          </p:cNvSpPr>
          <p:nvPr>
            <p:ph type="body" idx="1"/>
          </p:nvPr>
        </p:nvSpPr>
        <p:spPr/>
        <p:txBody>
          <a:bodyPr/>
          <a:lstStyle/>
          <a:p>
            <a:r>
              <a:rPr lang="en-US" sz="1400">
                <a:solidFill>
                  <a:srgbClr val="373F4C"/>
                </a:solidFill>
                <a:highlight>
                  <a:srgbClr val="FFFF00"/>
                </a:highlight>
                <a:ea typeface="Calibri"/>
                <a:cs typeface="Calibri"/>
              </a:rPr>
              <a:t>SOSFIP – Security of Supply Forecasting and Information Policy</a:t>
            </a:r>
            <a:endParaRPr lang="en-NZ" sz="1400">
              <a:solidFill>
                <a:srgbClr val="373F4C"/>
              </a:solidFill>
              <a:highlight>
                <a:srgbClr val="FFFF00"/>
              </a:highlight>
              <a:ea typeface="Calibri"/>
              <a:cs typeface="Calibri"/>
            </a:endParaRPr>
          </a:p>
        </p:txBody>
      </p:sp>
      <p:sp>
        <p:nvSpPr>
          <p:cNvPr id="4" name="Slide Number Placeholder 3">
            <a:extLst>
              <a:ext uri="{FF2B5EF4-FFF2-40B4-BE49-F238E27FC236}">
                <a16:creationId xmlns:a16="http://schemas.microsoft.com/office/drawing/2014/main" id="{618FC828-44C3-FB31-1D95-86F08DE6EB14}"/>
              </a:ext>
            </a:extLst>
          </p:cNvPr>
          <p:cNvSpPr>
            <a:spLocks noGrp="1"/>
          </p:cNvSpPr>
          <p:nvPr>
            <p:ph type="sldNum" sz="quarter" idx="5"/>
          </p:nvPr>
        </p:nvSpPr>
        <p:spPr/>
        <p:txBody>
          <a:bodyPr/>
          <a:lstStyle/>
          <a:p>
            <a:fld id="{D0E4909A-ECEF-0140-9510-BF7B5B3B1384}" type="slidenum">
              <a:rPr lang="en-US" smtClean="0"/>
              <a:t>36</a:t>
            </a:fld>
            <a:endParaRPr lang="en-US"/>
          </a:p>
        </p:txBody>
      </p:sp>
    </p:spTree>
    <p:extLst>
      <p:ext uri="{BB962C8B-B14F-4D97-AF65-F5344CB8AC3E}">
        <p14:creationId xmlns:p14="http://schemas.microsoft.com/office/powerpoint/2010/main" val="4062334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moving into questions and answers – feel free to use the chat and/or raise your hand to participate</a:t>
            </a:r>
          </a:p>
          <a:p>
            <a:endParaRPr lang="en-US"/>
          </a:p>
          <a:p>
            <a:endParaRPr lang="en-US"/>
          </a:p>
          <a:p>
            <a:r>
              <a:rPr lang="en-US"/>
              <a:t>Thank you for joining us today, we look forward to you joining us in 2 weeks time – until then feel free contact us should you have any questions on the information presented here today, or feedback on the session. </a:t>
            </a:r>
          </a:p>
          <a:p>
            <a:endParaRPr lang="en-US"/>
          </a:p>
          <a:p>
            <a:r>
              <a:rPr lang="en-US"/>
              <a:t>Ka Kite. </a:t>
            </a:r>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37</a:t>
            </a:fld>
            <a:endParaRPr lang="en-US"/>
          </a:p>
        </p:txBody>
      </p:sp>
    </p:spTree>
    <p:extLst>
      <p:ext uri="{BB962C8B-B14F-4D97-AF65-F5344CB8AC3E}">
        <p14:creationId xmlns:p14="http://schemas.microsoft.com/office/powerpoint/2010/main" val="2698509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a:t>
            </a:r>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39</a:t>
            </a:fld>
            <a:endParaRPr lang="en-US"/>
          </a:p>
        </p:txBody>
      </p:sp>
    </p:spTree>
    <p:extLst>
      <p:ext uri="{BB962C8B-B14F-4D97-AF65-F5344CB8AC3E}">
        <p14:creationId xmlns:p14="http://schemas.microsoft.com/office/powerpoint/2010/main" val="26976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3</a:t>
            </a:fld>
            <a:endParaRPr lang="en-US"/>
          </a:p>
        </p:txBody>
      </p:sp>
    </p:spTree>
    <p:extLst>
      <p:ext uri="{BB962C8B-B14F-4D97-AF65-F5344CB8AC3E}">
        <p14:creationId xmlns:p14="http://schemas.microsoft.com/office/powerpoint/2010/main" val="2579711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4EC9A-F510-451B-F50F-609878E4C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B3F17-8D16-973B-4925-9B4FD0579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82D0-0F92-AAE0-2F7C-93B30AFCBEC5}"/>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1EFA2C5A-C707-E9AE-5E60-99F131384AFC}"/>
              </a:ext>
            </a:extLst>
          </p:cNvPr>
          <p:cNvSpPr>
            <a:spLocks noGrp="1"/>
          </p:cNvSpPr>
          <p:nvPr>
            <p:ph type="sldNum" sz="quarter" idx="5"/>
          </p:nvPr>
        </p:nvSpPr>
        <p:spPr/>
        <p:txBody>
          <a:bodyPr/>
          <a:lstStyle/>
          <a:p>
            <a:fld id="{D0E4909A-ECEF-0140-9510-BF7B5B3B1384}" type="slidenum">
              <a:rPr lang="en-US" smtClean="0"/>
              <a:t>40</a:t>
            </a:fld>
            <a:endParaRPr lang="en-US"/>
          </a:p>
        </p:txBody>
      </p:sp>
    </p:spTree>
    <p:extLst>
      <p:ext uri="{BB962C8B-B14F-4D97-AF65-F5344CB8AC3E}">
        <p14:creationId xmlns:p14="http://schemas.microsoft.com/office/powerpoint/2010/main" val="115948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598B1-3732-2D23-D7F3-930CEBEF8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2750A-C1E3-7A52-36B9-5E29F3872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80695-F06F-763E-F367-A67F0567E367}"/>
              </a:ext>
            </a:extLst>
          </p:cNvPr>
          <p:cNvSpPr>
            <a:spLocks noGrp="1"/>
          </p:cNvSpPr>
          <p:nvPr>
            <p:ph type="body" idx="1"/>
          </p:nvPr>
        </p:nvSpPr>
        <p:spPr/>
        <p:txBody>
          <a:bodyPr/>
          <a:lstStyle/>
          <a:p>
            <a:r>
              <a:rPr lang="en-NZ">
                <a:cs typeface="Calibri"/>
              </a:rPr>
              <a:t>Anna </a:t>
            </a:r>
          </a:p>
        </p:txBody>
      </p:sp>
      <p:sp>
        <p:nvSpPr>
          <p:cNvPr id="4" name="Slide Number Placeholder 3">
            <a:extLst>
              <a:ext uri="{FF2B5EF4-FFF2-40B4-BE49-F238E27FC236}">
                <a16:creationId xmlns:a16="http://schemas.microsoft.com/office/drawing/2014/main" id="{89306DF5-973E-1FE9-4A54-29ECAEFD9D86}"/>
              </a:ext>
            </a:extLst>
          </p:cNvPr>
          <p:cNvSpPr>
            <a:spLocks noGrp="1"/>
          </p:cNvSpPr>
          <p:nvPr>
            <p:ph type="sldNum" sz="quarter" idx="5"/>
          </p:nvPr>
        </p:nvSpPr>
        <p:spPr/>
        <p:txBody>
          <a:bodyPr/>
          <a:lstStyle/>
          <a:p>
            <a:fld id="{D0E4909A-ECEF-0140-9510-BF7B5B3B1384}" type="slidenum">
              <a:rPr lang="en-US" smtClean="0"/>
              <a:t>41</a:t>
            </a:fld>
            <a:endParaRPr lang="en-US"/>
          </a:p>
        </p:txBody>
      </p:sp>
    </p:spTree>
    <p:extLst>
      <p:ext uri="{BB962C8B-B14F-4D97-AF65-F5344CB8AC3E}">
        <p14:creationId xmlns:p14="http://schemas.microsoft.com/office/powerpoint/2010/main" val="1616252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ea typeface="Calibri"/>
                <a:cs typeface="Calibri"/>
              </a:rPr>
            </a:br>
            <a:endParaRPr lang="en-US">
              <a:ea typeface="Calibri"/>
              <a:cs typeface="Calibri"/>
            </a:endParaRPr>
          </a:p>
          <a:p>
            <a:r>
              <a:rPr lang="en-US">
                <a:ea typeface="Calibri"/>
                <a:cs typeface="Calibri"/>
              </a:rPr>
              <a:t>Here is the latest snapshot of our in-flight commissioning, routine testing  &amp; upgrade projects</a:t>
            </a:r>
          </a:p>
          <a:p>
            <a:endParaRPr lang="en-US">
              <a:ea typeface="Calibri"/>
              <a:cs typeface="Calibri"/>
            </a:endParaRPr>
          </a:p>
          <a:p>
            <a:r>
              <a:rPr lang="en-US">
                <a:ea typeface="Calibri"/>
                <a:cs typeface="Calibri"/>
              </a:rPr>
              <a:t>Currently in the Commissioning space</a:t>
            </a:r>
          </a:p>
          <a:p>
            <a:pPr marL="171450" indent="-171450">
              <a:buFont typeface="Arial" panose="020B0604020202020204" pitchFamily="34" charset="0"/>
              <a:buChar char="•"/>
            </a:pPr>
            <a:r>
              <a:rPr lang="en-US">
                <a:ea typeface="Calibri"/>
                <a:cs typeface="Calibri"/>
              </a:rPr>
              <a:t>PSF has commenced their commissioning testing in May</a:t>
            </a:r>
          </a:p>
          <a:p>
            <a:pPr marL="171450" indent="-171450">
              <a:buFont typeface="Arial" panose="020B0604020202020204" pitchFamily="34" charset="0"/>
              <a:buChar char="•"/>
            </a:pPr>
            <a:r>
              <a:rPr lang="en-US">
                <a:ea typeface="Calibri"/>
                <a:cs typeface="Calibri"/>
              </a:rPr>
              <a:t>OHB and C is going through commissioning and testing to operate at the uplifted MW outputs later in June</a:t>
            </a:r>
          </a:p>
          <a:p>
            <a:endParaRPr lang="en-US">
              <a:ea typeface="Calibri"/>
              <a:cs typeface="Calibri"/>
            </a:endParaRPr>
          </a:p>
          <a:p>
            <a:r>
              <a:rPr lang="en-US">
                <a:ea typeface="Calibri"/>
                <a:cs typeface="Calibri"/>
              </a:rPr>
              <a:t>Recently Completed Commissioning's</a:t>
            </a:r>
          </a:p>
          <a:p>
            <a:pPr marL="171450" indent="-171450">
              <a:buFont typeface="Arial" panose="020B0604020202020204" pitchFamily="34" charset="0"/>
              <a:buChar char="•"/>
            </a:pPr>
            <a:r>
              <a:rPr lang="en-US">
                <a:ea typeface="Calibri"/>
                <a:cs typeface="Calibri"/>
              </a:rPr>
              <a:t>Ruakākā completed commissioning at the end of last month</a:t>
            </a: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a:ea typeface="Calibri"/>
                <a:cs typeface="Calibri"/>
              </a:rPr>
              <a:t>Upcoming Commissioning's (Chart on the right)</a:t>
            </a:r>
          </a:p>
          <a:p>
            <a:pPr marL="171450" indent="-171450">
              <a:buFont typeface="Arial" panose="020B0604020202020204" pitchFamily="34" charset="0"/>
              <a:buChar char="•"/>
            </a:pPr>
            <a:r>
              <a:rPr lang="en-US">
                <a:ea typeface="Calibri"/>
                <a:cs typeface="Calibri"/>
              </a:rPr>
              <a:t>10 new builds due to complete commissioning between now and the end of the year - which will bring on over </a:t>
            </a:r>
            <a:r>
              <a:rPr lang="en-US" err="1">
                <a:ea typeface="Calibri"/>
                <a:cs typeface="Calibri"/>
              </a:rPr>
              <a:t>400MW</a:t>
            </a:r>
            <a:r>
              <a:rPr lang="en-US">
                <a:ea typeface="Calibri"/>
                <a:cs typeface="Calibri"/>
              </a:rPr>
              <a:t> of new generation capacity</a:t>
            </a: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a:ea typeface="Calibri"/>
                <a:cs typeface="Calibri"/>
              </a:rPr>
              <a:t>The sooner Routine testing and commissioning</a:t>
            </a:r>
          </a:p>
          <a:p>
            <a:pPr marL="0" indent="0">
              <a:buFont typeface="Arial" panose="020B0604020202020204" pitchFamily="34" charset="0"/>
              <a:buNone/>
            </a:pPr>
            <a:endParaRPr lang="en-US">
              <a:ea typeface="Calibri"/>
              <a:cs typeface="Calibri"/>
            </a:endParaRPr>
          </a:p>
          <a:p>
            <a:pPr marL="0" indent="0">
              <a:buFont typeface="Arial" panose="020B0604020202020204" pitchFamily="34" charset="0"/>
              <a:buNone/>
            </a:pPr>
            <a:r>
              <a:rPr lang="en-US">
                <a:ea typeface="Calibri"/>
                <a:cs typeface="Calibri"/>
              </a:rPr>
              <a:t>Since our last update, we have one upgrade project entering into the commissioning &amp; testing pipeline with a planned </a:t>
            </a:r>
            <a:r>
              <a:rPr lang="en-US" err="1">
                <a:ea typeface="Calibri"/>
                <a:cs typeface="Calibri"/>
              </a:rPr>
              <a:t>synchronisation</a:t>
            </a:r>
            <a:r>
              <a:rPr lang="en-US">
                <a:ea typeface="Calibri"/>
                <a:cs typeface="Calibri"/>
              </a:rPr>
              <a:t> date in December. </a:t>
            </a:r>
          </a:p>
        </p:txBody>
      </p:sp>
      <p:sp>
        <p:nvSpPr>
          <p:cNvPr id="4" name="Slide Number Placeholder 3"/>
          <p:cNvSpPr>
            <a:spLocks noGrp="1"/>
          </p:cNvSpPr>
          <p:nvPr>
            <p:ph type="sldNum" sz="quarter" idx="5"/>
          </p:nvPr>
        </p:nvSpPr>
        <p:spPr/>
        <p:txBody>
          <a:bodyPr/>
          <a:lstStyle/>
          <a:p>
            <a:fld id="{D0E4909A-ECEF-0140-9510-BF7B5B3B1384}" type="slidenum">
              <a:rPr lang="en-US" smtClean="0"/>
              <a:t>42</a:t>
            </a:fld>
            <a:endParaRPr lang="en-US"/>
          </a:p>
        </p:txBody>
      </p:sp>
    </p:spTree>
    <p:extLst>
      <p:ext uri="{BB962C8B-B14F-4D97-AF65-F5344CB8AC3E}">
        <p14:creationId xmlns:p14="http://schemas.microsoft.com/office/powerpoint/2010/main" val="1526366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Matt</a:t>
            </a:r>
          </a:p>
          <a:p>
            <a:r>
              <a:rPr lang="en-NZ"/>
              <a:t>Let’s first take a quick look at the information available to you.</a:t>
            </a:r>
          </a:p>
          <a:p>
            <a:r>
              <a:rPr lang="en-NZ"/>
              <a:t>Our Annual Security of Supply Assessment (SOSA) provides information on winter and capacity margins over the next 10 years.</a:t>
            </a:r>
          </a:p>
          <a:p>
            <a:r>
              <a:rPr lang="en-NZ"/>
              <a:t>NZGB provides a view of the next 200days, Theo will cover that in more detail shortly</a:t>
            </a:r>
          </a:p>
          <a:p>
            <a:r>
              <a:rPr lang="en-NZ"/>
              <a:t>Then there is the Quarterly Security of Supply outlook – which provides view of the next 6 months of energy and capacity risks</a:t>
            </a:r>
          </a:p>
          <a:p>
            <a:r>
              <a:rPr lang="en-NZ"/>
              <a:t>Before we get into the market schedules, and information available via WITS and EM6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95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44</a:t>
            </a:fld>
            <a:endParaRPr lang="en-US"/>
          </a:p>
        </p:txBody>
      </p:sp>
    </p:spTree>
    <p:extLst>
      <p:ext uri="{BB962C8B-B14F-4D97-AF65-F5344CB8AC3E}">
        <p14:creationId xmlns:p14="http://schemas.microsoft.com/office/powerpoint/2010/main" val="2958745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45</a:t>
            </a:fld>
            <a:endParaRPr lang="en-US"/>
          </a:p>
        </p:txBody>
      </p:sp>
    </p:spTree>
    <p:extLst>
      <p:ext uri="{BB962C8B-B14F-4D97-AF65-F5344CB8AC3E}">
        <p14:creationId xmlns:p14="http://schemas.microsoft.com/office/powerpoint/2010/main" val="840042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46</a:t>
            </a:fld>
            <a:endParaRPr lang="en-US"/>
          </a:p>
        </p:txBody>
      </p:sp>
    </p:spTree>
    <p:extLst>
      <p:ext uri="{BB962C8B-B14F-4D97-AF65-F5344CB8AC3E}">
        <p14:creationId xmlns:p14="http://schemas.microsoft.com/office/powerpoint/2010/main" val="892449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47</a:t>
            </a:fld>
            <a:endParaRPr lang="en-US"/>
          </a:p>
        </p:txBody>
      </p:sp>
    </p:spTree>
    <p:extLst>
      <p:ext uri="{BB962C8B-B14F-4D97-AF65-F5344CB8AC3E}">
        <p14:creationId xmlns:p14="http://schemas.microsoft.com/office/powerpoint/2010/main" val="2706189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48</a:t>
            </a:fld>
            <a:endParaRPr lang="en-US"/>
          </a:p>
        </p:txBody>
      </p:sp>
    </p:spTree>
    <p:extLst>
      <p:ext uri="{BB962C8B-B14F-4D97-AF65-F5344CB8AC3E}">
        <p14:creationId xmlns:p14="http://schemas.microsoft.com/office/powerpoint/2010/main" val="3223020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49</a:t>
            </a:fld>
            <a:endParaRPr lang="en-US"/>
          </a:p>
        </p:txBody>
      </p:sp>
    </p:spTree>
    <p:extLst>
      <p:ext uri="{BB962C8B-B14F-4D97-AF65-F5344CB8AC3E}">
        <p14:creationId xmlns:p14="http://schemas.microsoft.com/office/powerpoint/2010/main" val="352269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Now for our Market Update </a:t>
            </a:r>
          </a:p>
          <a:p>
            <a:endParaRPr lang="en-NZ"/>
          </a:p>
          <a:p>
            <a:r>
              <a:rPr lang="en-NZ"/>
              <a:t>Pass it over to Oliver – Market Analyst</a:t>
            </a:r>
            <a:endParaRPr lang="en-NZ">
              <a:ea typeface="Calibri"/>
              <a:cs typeface="Calibri"/>
            </a:endParaRPr>
          </a:p>
        </p:txBody>
      </p:sp>
      <p:sp>
        <p:nvSpPr>
          <p:cNvPr id="4" name="Slide Number Placeholder 3"/>
          <p:cNvSpPr>
            <a:spLocks noGrp="1"/>
          </p:cNvSpPr>
          <p:nvPr>
            <p:ph type="sldNum" sz="quarter" idx="5"/>
          </p:nvPr>
        </p:nvSpPr>
        <p:spPr/>
        <p:txBody>
          <a:bodyPr/>
          <a:lstStyle/>
          <a:p>
            <a:fld id="{D0E4909A-ECEF-0140-9510-BF7B5B3B1384}" type="slidenum">
              <a:rPr lang="en-US" smtClean="0"/>
              <a:t>4</a:t>
            </a:fld>
            <a:endParaRPr lang="en-US"/>
          </a:p>
        </p:txBody>
      </p:sp>
    </p:spTree>
    <p:extLst>
      <p:ext uri="{BB962C8B-B14F-4D97-AF65-F5344CB8AC3E}">
        <p14:creationId xmlns:p14="http://schemas.microsoft.com/office/powerpoint/2010/main" val="1158838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50</a:t>
            </a:fld>
            <a:endParaRPr lang="en-US"/>
          </a:p>
        </p:txBody>
      </p:sp>
    </p:spTree>
    <p:extLst>
      <p:ext uri="{BB962C8B-B14F-4D97-AF65-F5344CB8AC3E}">
        <p14:creationId xmlns:p14="http://schemas.microsoft.com/office/powerpoint/2010/main" val="1597242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51</a:t>
            </a:fld>
            <a:endParaRPr lang="en-US"/>
          </a:p>
        </p:txBody>
      </p:sp>
    </p:spTree>
    <p:extLst>
      <p:ext uri="{BB962C8B-B14F-4D97-AF65-F5344CB8AC3E}">
        <p14:creationId xmlns:p14="http://schemas.microsoft.com/office/powerpoint/2010/main" val="4140834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4800"/>
          </a:p>
        </p:txBody>
      </p:sp>
      <p:sp>
        <p:nvSpPr>
          <p:cNvPr id="4" name="Slide Number Placeholder 3"/>
          <p:cNvSpPr>
            <a:spLocks noGrp="1"/>
          </p:cNvSpPr>
          <p:nvPr>
            <p:ph type="sldNum" sz="quarter" idx="5"/>
          </p:nvPr>
        </p:nvSpPr>
        <p:spPr/>
        <p:txBody>
          <a:bodyPr/>
          <a:lstStyle/>
          <a:p>
            <a:fld id="{D0E4909A-ECEF-0140-9510-BF7B5B3B1384}" type="slidenum">
              <a:rPr lang="en-US" smtClean="0"/>
              <a:t>5</a:t>
            </a:fld>
            <a:endParaRPr lang="en-US"/>
          </a:p>
        </p:txBody>
      </p:sp>
    </p:spTree>
    <p:extLst>
      <p:ext uri="{BB962C8B-B14F-4D97-AF65-F5344CB8AC3E}">
        <p14:creationId xmlns:p14="http://schemas.microsoft.com/office/powerpoint/2010/main" val="272153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0E4909A-ECEF-0140-9510-BF7B5B3B1384}" type="slidenum">
              <a:rPr lang="en-US" smtClean="0"/>
              <a:t>6</a:t>
            </a:fld>
            <a:endParaRPr lang="en-US"/>
          </a:p>
        </p:txBody>
      </p:sp>
    </p:spTree>
    <p:extLst>
      <p:ext uri="{BB962C8B-B14F-4D97-AF65-F5344CB8AC3E}">
        <p14:creationId xmlns:p14="http://schemas.microsoft.com/office/powerpoint/2010/main" val="205248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63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70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88563-DD98-F08E-1B12-B41C71E32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5E6A6-518B-7DAB-DCFB-5D38D009D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A3C6B-E58C-A812-A91B-6D8DA7EEECC9}"/>
              </a:ext>
            </a:extLst>
          </p:cNvPr>
          <p:cNvSpPr>
            <a:spLocks noGrp="1"/>
          </p:cNvSpPr>
          <p:nvPr>
            <p:ph type="body" idx="1"/>
          </p:nvPr>
        </p:nvSpPr>
        <p:spPr/>
        <p:txBody>
          <a:bodyPr/>
          <a:lstStyle/>
          <a:p>
            <a:r>
              <a:rPr lang="en-US"/>
              <a:t>Wholesale prices peaked during highest demand and lowest residual period of the week</a:t>
            </a:r>
          </a:p>
          <a:p>
            <a:endParaRPr lang="en-US"/>
          </a:p>
          <a:p>
            <a:r>
              <a:rPr lang="en-US"/>
              <a:t>With higher hydro storage price volatility has increased, typically up around $200 over periods of peak demand or low wind, and dropping off the rest of the time</a:t>
            </a:r>
            <a:endParaRPr lang="en-NZ"/>
          </a:p>
        </p:txBody>
      </p:sp>
      <p:sp>
        <p:nvSpPr>
          <p:cNvPr id="4" name="Slide Number Placeholder 3">
            <a:extLst>
              <a:ext uri="{FF2B5EF4-FFF2-40B4-BE49-F238E27FC236}">
                <a16:creationId xmlns:a16="http://schemas.microsoft.com/office/drawing/2014/main" id="{C15083A2-501E-DBEA-F906-E3603A86B3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4909A-ECEF-0140-9510-BF7B5B3B1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0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A3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8" y="1023575"/>
            <a:ext cx="9829800"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257439835"/>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Opener Image &amp; Graph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8453A-EDF3-3448-8E98-D639FF030B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283616918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Opener Plain">
    <p:bg>
      <p:bgPr>
        <a:solidFill>
          <a:srgbClr val="00A3DB"/>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180101193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Opener Plain">
    <p:bg>
      <p:bgPr>
        <a:solidFill>
          <a:srgbClr val="193E6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149307716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Opener Plain">
    <p:bg>
      <p:bgPr>
        <a:solidFill>
          <a:srgbClr val="BE944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4314456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Opener Plain">
    <p:bg>
      <p:bgPr>
        <a:solidFill>
          <a:srgbClr val="03844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14655342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Opener Plain">
    <p:bg>
      <p:bgPr>
        <a:solidFill>
          <a:srgbClr val="00879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240003029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Opener Plain">
    <p:bg>
      <p:bgPr>
        <a:solidFill>
          <a:srgbClr val="9C213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42784272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ll Quote / Feature Text">
    <p:bg>
      <p:bgPr>
        <a:solidFill>
          <a:srgbClr val="00A3DB">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9022B-345F-4540-962A-EA02759C61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25" y="1215651"/>
            <a:ext cx="2743200" cy="216904"/>
          </a:xfrm>
          <a:prstGeom prst="rect">
            <a:avLst/>
          </a:prstGeom>
        </p:spPr>
      </p:pic>
      <p:pic>
        <p:nvPicPr>
          <p:cNvPr id="5" name="Picture 4">
            <a:extLst>
              <a:ext uri="{FF2B5EF4-FFF2-40B4-BE49-F238E27FC236}">
                <a16:creationId xmlns:a16="http://schemas.microsoft.com/office/drawing/2014/main" id="{72EF01DD-8374-8B40-8D6F-28F905221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7" name="Text Placeholder 6">
            <a:extLst>
              <a:ext uri="{FF2B5EF4-FFF2-40B4-BE49-F238E27FC236}">
                <a16:creationId xmlns:a16="http://schemas.microsoft.com/office/drawing/2014/main" id="{029C3796-A396-2443-9085-EFBF62C3FD67}"/>
              </a:ext>
            </a:extLst>
          </p:cNvPr>
          <p:cNvSpPr>
            <a:spLocks noGrp="1"/>
          </p:cNvSpPr>
          <p:nvPr>
            <p:ph type="body" sz="quarter" idx="10" hasCustomPrompt="1"/>
          </p:nvPr>
        </p:nvSpPr>
        <p:spPr>
          <a:xfrm>
            <a:off x="695325" y="1614552"/>
            <a:ext cx="5400675" cy="3108325"/>
          </a:xfrm>
        </p:spPr>
        <p:txBody>
          <a:bodyPr>
            <a:normAutofit/>
          </a:bodyPr>
          <a:lstStyle>
            <a:lvl1pPr marL="0" indent="0">
              <a:buNone/>
              <a:defRPr sz="3500">
                <a:latin typeface="+mn-lt"/>
              </a:defRPr>
            </a:lvl1pPr>
          </a:lstStyle>
          <a:p>
            <a:r>
              <a:rPr lang="en-US" b="1" err="1">
                <a:solidFill>
                  <a:srgbClr val="00A3DB"/>
                </a:solidFill>
              </a:rPr>
              <a:t>Whakamana</a:t>
            </a:r>
            <a:r>
              <a:rPr lang="en-US" b="1">
                <a:solidFill>
                  <a:srgbClr val="00A3DB"/>
                </a:solidFill>
              </a:rPr>
              <a:t> I </a:t>
            </a:r>
            <a:r>
              <a:rPr lang="en-US" b="1" err="1">
                <a:solidFill>
                  <a:srgbClr val="00A3DB"/>
                </a:solidFill>
              </a:rPr>
              <a:t>te</a:t>
            </a:r>
            <a:r>
              <a:rPr lang="en-US" b="1">
                <a:solidFill>
                  <a:srgbClr val="00A3DB"/>
                </a:solidFill>
              </a:rPr>
              <a:t> mauri </a:t>
            </a:r>
            <a:br>
              <a:rPr lang="en-US" b="1">
                <a:solidFill>
                  <a:srgbClr val="00A3DB"/>
                </a:solidFill>
              </a:rPr>
            </a:br>
            <a:r>
              <a:rPr lang="en-US" b="1" err="1">
                <a:solidFill>
                  <a:srgbClr val="00A3DB"/>
                </a:solidFill>
              </a:rPr>
              <a:t>hiko</a:t>
            </a:r>
            <a:r>
              <a:rPr lang="en-US" b="1">
                <a:solidFill>
                  <a:srgbClr val="00A3DB"/>
                </a:solidFill>
              </a:rPr>
              <a:t> </a:t>
            </a:r>
            <a:r>
              <a:rPr lang="en-US" b="1" err="1">
                <a:solidFill>
                  <a:srgbClr val="00A3DB"/>
                </a:solidFill>
              </a:rPr>
              <a:t>tū</a:t>
            </a:r>
            <a:r>
              <a:rPr lang="en-US" b="1">
                <a:solidFill>
                  <a:srgbClr val="00A3DB"/>
                </a:solidFill>
              </a:rPr>
              <a:t> </a:t>
            </a:r>
            <a:r>
              <a:rPr lang="en-US" b="1" err="1">
                <a:solidFill>
                  <a:srgbClr val="00A3DB"/>
                </a:solidFill>
              </a:rPr>
              <a:t>mai</a:t>
            </a:r>
            <a:r>
              <a:rPr lang="en-US" b="1">
                <a:solidFill>
                  <a:srgbClr val="00A3DB"/>
                </a:solidFill>
              </a:rPr>
              <a:t> Aotearoa. </a:t>
            </a:r>
            <a:br>
              <a:rPr lang="en-US" b="1">
                <a:solidFill>
                  <a:srgbClr val="00A3DB"/>
                </a:solidFill>
              </a:rPr>
            </a:br>
            <a:r>
              <a:rPr lang="en-US">
                <a:solidFill>
                  <a:srgbClr val="00A3DB"/>
                </a:solidFill>
              </a:rPr>
              <a:t>Empowering the energy </a:t>
            </a:r>
            <a:br>
              <a:rPr lang="en-US">
                <a:solidFill>
                  <a:srgbClr val="00A3DB"/>
                </a:solidFill>
              </a:rPr>
            </a:br>
            <a:r>
              <a:rPr lang="en-US">
                <a:solidFill>
                  <a:srgbClr val="00A3DB"/>
                </a:solidFill>
              </a:rPr>
              <a:t>future for New Zealand.</a:t>
            </a:r>
          </a:p>
        </p:txBody>
      </p:sp>
    </p:spTree>
    <p:extLst>
      <p:ext uri="{BB962C8B-B14F-4D97-AF65-F5344CB8AC3E}">
        <p14:creationId xmlns:p14="http://schemas.microsoft.com/office/powerpoint/2010/main" val="209754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ature Text and Image">
    <p:spTree>
      <p:nvGrpSpPr>
        <p:cNvPr id="1" name=""/>
        <p:cNvGrpSpPr/>
        <p:nvPr/>
      </p:nvGrpSpPr>
      <p:grpSpPr>
        <a:xfrm>
          <a:off x="0" y="0"/>
          <a:ext cx="0" cy="0"/>
          <a:chOff x="0" y="0"/>
          <a:chExt cx="0" cy="0"/>
        </a:xfrm>
      </p:grpSpPr>
      <p:pic>
        <p:nvPicPr>
          <p:cNvPr id="3" name="Picture 2" descr="A person and a child sitting at a table with a computer&#10;&#10;Description automatically generated with low confidence">
            <a:extLst>
              <a:ext uri="{FF2B5EF4-FFF2-40B4-BE49-F238E27FC236}">
                <a16:creationId xmlns:a16="http://schemas.microsoft.com/office/drawing/2014/main" id="{7C9BF6D1-824B-E94D-940C-1B71EE0166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3C5DB50-6DEF-FA45-A966-0CBEB2A67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97787" y="549275"/>
            <a:ext cx="1678328" cy="132705"/>
          </a:xfrm>
          <a:prstGeom prst="rect">
            <a:avLst/>
          </a:prstGeom>
        </p:spPr>
      </p:pic>
      <p:pic>
        <p:nvPicPr>
          <p:cNvPr id="8" name="Picture 7">
            <a:extLst>
              <a:ext uri="{FF2B5EF4-FFF2-40B4-BE49-F238E27FC236}">
                <a16:creationId xmlns:a16="http://schemas.microsoft.com/office/drawing/2014/main" id="{6E81AA43-8889-484B-A1FE-FF492CDB4D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7" name="Text Placeholder 6">
            <a:extLst>
              <a:ext uri="{FF2B5EF4-FFF2-40B4-BE49-F238E27FC236}">
                <a16:creationId xmlns:a16="http://schemas.microsoft.com/office/drawing/2014/main" id="{DCA02E3B-2945-3F40-86E1-6BFD241CF214}"/>
              </a:ext>
            </a:extLst>
          </p:cNvPr>
          <p:cNvSpPr>
            <a:spLocks noGrp="1"/>
          </p:cNvSpPr>
          <p:nvPr>
            <p:ph type="body" sz="quarter" idx="10" hasCustomPrompt="1"/>
          </p:nvPr>
        </p:nvSpPr>
        <p:spPr>
          <a:xfrm>
            <a:off x="7333779" y="803783"/>
            <a:ext cx="4098925" cy="2460625"/>
          </a:xfrm>
        </p:spPr>
        <p:txBody>
          <a:bodyPr/>
          <a:lstStyle>
            <a:lvl1pPr marL="0" indent="0">
              <a:buNone/>
              <a:defRPr>
                <a:latin typeface="+mn-lt"/>
              </a:defRPr>
            </a:lvl1pPr>
          </a:lstStyle>
          <a:p>
            <a:r>
              <a:rPr lang="en-US" sz="2800" b="1" err="1">
                <a:solidFill>
                  <a:schemeClr val="bg1"/>
                </a:solidFill>
              </a:rPr>
              <a:t>Whakamana</a:t>
            </a:r>
            <a:r>
              <a:rPr lang="en-US" sz="2800" b="1">
                <a:solidFill>
                  <a:schemeClr val="bg1"/>
                </a:solidFill>
              </a:rPr>
              <a:t> I </a:t>
            </a:r>
            <a:r>
              <a:rPr lang="en-US" sz="2800" b="1" err="1">
                <a:solidFill>
                  <a:schemeClr val="bg1"/>
                </a:solidFill>
              </a:rPr>
              <a:t>te</a:t>
            </a:r>
            <a:r>
              <a:rPr lang="en-US" sz="2800" b="1">
                <a:solidFill>
                  <a:schemeClr val="bg1"/>
                </a:solidFill>
              </a:rPr>
              <a:t> mauri </a:t>
            </a:r>
            <a:r>
              <a:rPr lang="en-US" sz="2800" b="1" err="1">
                <a:solidFill>
                  <a:schemeClr val="bg1"/>
                </a:solidFill>
              </a:rPr>
              <a:t>hiko</a:t>
            </a:r>
            <a:r>
              <a:rPr lang="en-US" sz="2800" b="1">
                <a:solidFill>
                  <a:schemeClr val="bg1"/>
                </a:solidFill>
              </a:rPr>
              <a:t> </a:t>
            </a:r>
            <a:r>
              <a:rPr lang="en-US" sz="2800" b="1" err="1">
                <a:solidFill>
                  <a:schemeClr val="bg1"/>
                </a:solidFill>
              </a:rPr>
              <a:t>tū</a:t>
            </a:r>
            <a:r>
              <a:rPr lang="en-US" sz="2800" b="1">
                <a:solidFill>
                  <a:schemeClr val="bg1"/>
                </a:solidFill>
              </a:rPr>
              <a:t> </a:t>
            </a:r>
            <a:r>
              <a:rPr lang="en-US" sz="2800" b="1" err="1">
                <a:solidFill>
                  <a:schemeClr val="bg1"/>
                </a:solidFill>
              </a:rPr>
              <a:t>mai</a:t>
            </a:r>
            <a:r>
              <a:rPr lang="en-US" sz="2800" b="1">
                <a:solidFill>
                  <a:schemeClr val="bg1"/>
                </a:solidFill>
              </a:rPr>
              <a:t> Aotearoa. </a:t>
            </a:r>
            <a:r>
              <a:rPr lang="en-US" sz="2800">
                <a:solidFill>
                  <a:schemeClr val="bg1"/>
                </a:solidFill>
              </a:rPr>
              <a:t>Empowering the energy future for New Zealand.</a:t>
            </a:r>
          </a:p>
        </p:txBody>
      </p:sp>
    </p:spTree>
    <p:extLst>
      <p:ext uri="{BB962C8B-B14F-4D97-AF65-F5344CB8AC3E}">
        <p14:creationId xmlns:p14="http://schemas.microsoft.com/office/powerpoint/2010/main" val="1027445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39A2A4-9684-324C-8EF9-DC51CB3FC7C7}"/>
              </a:ext>
            </a:extLst>
          </p:cNvPr>
          <p:cNvSpPr>
            <a:spLocks noGrp="1"/>
          </p:cNvSpPr>
          <p:nvPr>
            <p:ph type="ctrTitle" hasCustomPrompt="1"/>
          </p:nvPr>
        </p:nvSpPr>
        <p:spPr>
          <a:xfrm>
            <a:off x="703118" y="549275"/>
            <a:ext cx="5392882" cy="654482"/>
          </a:xfrm>
        </p:spPr>
        <p:txBody>
          <a:bodyPr anchor="b">
            <a:normAutofit/>
          </a:bodyPr>
          <a:lstStyle>
            <a:lvl1pPr algn="l">
              <a:defRPr sz="3000">
                <a:solidFill>
                  <a:srgbClr val="00A3DB"/>
                </a:solidFill>
              </a:defRPr>
            </a:lvl1pPr>
          </a:lstStyle>
          <a:p>
            <a:r>
              <a:rPr lang="en-GB"/>
              <a:t>Slide Heading</a:t>
            </a:r>
            <a:endParaRPr lang="en-US"/>
          </a:p>
        </p:txBody>
      </p:sp>
      <p:sp>
        <p:nvSpPr>
          <p:cNvPr id="14" name="Subtitle 2">
            <a:extLst>
              <a:ext uri="{FF2B5EF4-FFF2-40B4-BE49-F238E27FC236}">
                <a16:creationId xmlns:a16="http://schemas.microsoft.com/office/drawing/2014/main" id="{AF104B76-A304-CF44-911F-340C9AE489E3}"/>
              </a:ext>
            </a:extLst>
          </p:cNvPr>
          <p:cNvSpPr>
            <a:spLocks noGrp="1"/>
          </p:cNvSpPr>
          <p:nvPr>
            <p:ph type="subTitle" idx="1" hasCustomPrompt="1"/>
          </p:nvPr>
        </p:nvSpPr>
        <p:spPr>
          <a:xfrm>
            <a:off x="703118" y="1504828"/>
            <a:ext cx="5392882" cy="244213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Intro text </a:t>
            </a:r>
            <a:r>
              <a:rPr lang="en-US"/>
              <a:t>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7" name="TextBox 6">
            <a:extLst>
              <a:ext uri="{FF2B5EF4-FFF2-40B4-BE49-F238E27FC236}">
                <a16:creationId xmlns:a16="http://schemas.microsoft.com/office/drawing/2014/main" id="{3393D38A-BBC2-4047-A8AC-29769D16DE5F}"/>
              </a:ext>
            </a:extLst>
          </p:cNvPr>
          <p:cNvSpPr txBox="1"/>
          <p:nvPr userDrawn="1"/>
        </p:nvSpPr>
        <p:spPr>
          <a:xfrm>
            <a:off x="2185639" y="1672683"/>
            <a:ext cx="184731" cy="369332"/>
          </a:xfrm>
          <a:prstGeom prst="rect">
            <a:avLst/>
          </a:prstGeom>
          <a:noFill/>
        </p:spPr>
        <p:txBody>
          <a:bodyPr wrap="none" rtlCol="0">
            <a:spAutoFit/>
          </a:bodyPr>
          <a:lstStyle/>
          <a:p>
            <a:endParaRPr lang="en-US"/>
          </a:p>
        </p:txBody>
      </p:sp>
      <p:sp>
        <p:nvSpPr>
          <p:cNvPr id="8" name="Picture Placeholder 4">
            <a:extLst>
              <a:ext uri="{FF2B5EF4-FFF2-40B4-BE49-F238E27FC236}">
                <a16:creationId xmlns:a16="http://schemas.microsoft.com/office/drawing/2014/main" id="{1D1A0AA3-542D-EF49-BCE0-BC85FC703712}"/>
              </a:ext>
            </a:extLst>
          </p:cNvPr>
          <p:cNvSpPr>
            <a:spLocks noGrp="1"/>
          </p:cNvSpPr>
          <p:nvPr>
            <p:ph type="pic" sz="quarter" idx="10" hasCustomPrompt="1"/>
          </p:nvPr>
        </p:nvSpPr>
        <p:spPr>
          <a:xfrm>
            <a:off x="7159174" y="0"/>
            <a:ext cx="5038725" cy="6452916"/>
          </a:xfrm>
        </p:spPr>
        <p:txBody>
          <a:bodyPr/>
          <a:lstStyle>
            <a:lvl1pPr>
              <a:defRPr>
                <a:solidFill>
                  <a:schemeClr val="tx1"/>
                </a:solidFill>
              </a:defRPr>
            </a:lvl1pPr>
          </a:lstStyle>
          <a:p>
            <a:r>
              <a:rPr lang="en-US"/>
              <a:t>Click icon to add image</a:t>
            </a:r>
          </a:p>
        </p:txBody>
      </p:sp>
      <p:pic>
        <p:nvPicPr>
          <p:cNvPr id="9" name="Picture 8">
            <a:extLst>
              <a:ext uri="{FF2B5EF4-FFF2-40B4-BE49-F238E27FC236}">
                <a16:creationId xmlns:a16="http://schemas.microsoft.com/office/drawing/2014/main" id="{DC292AA3-814C-7E4A-A54E-96B433E1A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190251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00A3DB"/>
            </a:gs>
            <a:gs pos="100000">
              <a:srgbClr val="193E6A"/>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8" y="1023575"/>
            <a:ext cx="9829800"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3994423859"/>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Reversed">
    <p:bg>
      <p:bgPr>
        <a:solidFill>
          <a:srgbClr val="1F3657"/>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39A2A4-9684-324C-8EF9-DC51CB3FC7C7}"/>
              </a:ext>
            </a:extLst>
          </p:cNvPr>
          <p:cNvSpPr>
            <a:spLocks noGrp="1"/>
          </p:cNvSpPr>
          <p:nvPr>
            <p:ph type="ctrTitle" hasCustomPrompt="1"/>
          </p:nvPr>
        </p:nvSpPr>
        <p:spPr>
          <a:xfrm>
            <a:off x="703118" y="549275"/>
            <a:ext cx="5392882" cy="654482"/>
          </a:xfrm>
        </p:spPr>
        <p:txBody>
          <a:bodyPr anchor="b">
            <a:normAutofit/>
          </a:bodyPr>
          <a:lstStyle>
            <a:lvl1pPr algn="l">
              <a:defRPr sz="3000">
                <a:solidFill>
                  <a:schemeClr val="bg1"/>
                </a:solidFill>
              </a:defRPr>
            </a:lvl1pPr>
          </a:lstStyle>
          <a:p>
            <a:r>
              <a:rPr lang="en-GB"/>
              <a:t>Slide Heading</a:t>
            </a:r>
            <a:endParaRPr lang="en-US"/>
          </a:p>
        </p:txBody>
      </p:sp>
      <p:sp>
        <p:nvSpPr>
          <p:cNvPr id="14" name="Subtitle 2">
            <a:extLst>
              <a:ext uri="{FF2B5EF4-FFF2-40B4-BE49-F238E27FC236}">
                <a16:creationId xmlns:a16="http://schemas.microsoft.com/office/drawing/2014/main" id="{AF104B76-A304-CF44-911F-340C9AE489E3}"/>
              </a:ext>
            </a:extLst>
          </p:cNvPr>
          <p:cNvSpPr>
            <a:spLocks noGrp="1"/>
          </p:cNvSpPr>
          <p:nvPr>
            <p:ph type="subTitle" idx="1" hasCustomPrompt="1"/>
          </p:nvPr>
        </p:nvSpPr>
        <p:spPr>
          <a:xfrm>
            <a:off x="703118" y="1504828"/>
            <a:ext cx="5392882" cy="274389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800" b="0" i="0">
                <a:solidFill>
                  <a:schemeClr val="bg1"/>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Intro text </a:t>
            </a:r>
            <a:r>
              <a:rPr lang="en-US"/>
              <a:t>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5" name="Picture Placeholder 4">
            <a:extLst>
              <a:ext uri="{FF2B5EF4-FFF2-40B4-BE49-F238E27FC236}">
                <a16:creationId xmlns:a16="http://schemas.microsoft.com/office/drawing/2014/main" id="{E4D1458F-B6B2-084D-8501-9C33E9348C2F}"/>
              </a:ext>
            </a:extLst>
          </p:cNvPr>
          <p:cNvSpPr>
            <a:spLocks noGrp="1"/>
          </p:cNvSpPr>
          <p:nvPr>
            <p:ph type="pic" sz="quarter" idx="10" hasCustomPrompt="1"/>
          </p:nvPr>
        </p:nvSpPr>
        <p:spPr>
          <a:xfrm>
            <a:off x="7153275" y="0"/>
            <a:ext cx="5038725" cy="6442051"/>
          </a:xfrm>
        </p:spPr>
        <p:txBody>
          <a:bodyPr/>
          <a:lstStyle>
            <a:lvl1pPr>
              <a:defRPr>
                <a:solidFill>
                  <a:schemeClr val="bg1"/>
                </a:solidFill>
              </a:defRPr>
            </a:lvl1pPr>
          </a:lstStyle>
          <a:p>
            <a:r>
              <a:rPr lang="en-US"/>
              <a:t>Click icon to add image</a:t>
            </a:r>
          </a:p>
        </p:txBody>
      </p:sp>
      <p:pic>
        <p:nvPicPr>
          <p:cNvPr id="9" name="Picture 8">
            <a:extLst>
              <a:ext uri="{FF2B5EF4-FFF2-40B4-BE49-F238E27FC236}">
                <a16:creationId xmlns:a16="http://schemas.microsoft.com/office/drawing/2014/main" id="{7F111783-D4E2-654D-A029-D2E75F6612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601881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Bullet Poin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8" y="549275"/>
            <a:ext cx="5392882" cy="654482"/>
          </a:xfrm>
        </p:spPr>
        <p:txBody>
          <a:bodyPr anchor="b">
            <a:normAutofit/>
          </a:bodyPr>
          <a:lstStyle>
            <a:lvl1pPr algn="l">
              <a:defRPr sz="3000">
                <a:solidFill>
                  <a:srgbClr val="00A3DB"/>
                </a:solidFill>
              </a:defRPr>
            </a:lvl1pPr>
          </a:lstStyle>
          <a:p>
            <a:r>
              <a:rPr lang="en-GB"/>
              <a:t>Slide Heading</a:t>
            </a:r>
            <a:endParaRPr lang="en-US"/>
          </a:p>
        </p:txBody>
      </p:sp>
      <p:sp>
        <p:nvSpPr>
          <p:cNvPr id="8" name="Subtitle 2">
            <a:extLst>
              <a:ext uri="{FF2B5EF4-FFF2-40B4-BE49-F238E27FC236}">
                <a16:creationId xmlns:a16="http://schemas.microsoft.com/office/drawing/2014/main" id="{BBDFBEE7-AF31-B94C-82C1-B190F040AE75}"/>
              </a:ext>
            </a:extLst>
          </p:cNvPr>
          <p:cNvSpPr>
            <a:spLocks noGrp="1"/>
          </p:cNvSpPr>
          <p:nvPr>
            <p:ph type="subTitle" idx="1" hasCustomPrompt="1"/>
          </p:nvPr>
        </p:nvSpPr>
        <p:spPr>
          <a:xfrm>
            <a:off x="703117" y="1504828"/>
            <a:ext cx="8892295" cy="46297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800" b="0" i="0">
                <a:solidFill>
                  <a:srgbClr val="00A3DB"/>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pic>
        <p:nvPicPr>
          <p:cNvPr id="5" name="Picture 4">
            <a:extLst>
              <a:ext uri="{FF2B5EF4-FFF2-40B4-BE49-F238E27FC236}">
                <a16:creationId xmlns:a16="http://schemas.microsoft.com/office/drawing/2014/main" id="{16D7F42E-6BDC-0840-B204-D22E3D07D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167103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Bullet Point Reversed">
    <p:bg>
      <p:bgPr>
        <a:solidFill>
          <a:srgbClr val="00A3D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8" y="549275"/>
            <a:ext cx="5392882" cy="654482"/>
          </a:xfrm>
        </p:spPr>
        <p:txBody>
          <a:bodyPr anchor="b">
            <a:normAutofit/>
          </a:bodyPr>
          <a:lstStyle>
            <a:lvl1pPr algn="l">
              <a:defRPr sz="3000">
                <a:solidFill>
                  <a:schemeClr val="bg1"/>
                </a:solidFill>
              </a:defRPr>
            </a:lvl1pPr>
          </a:lstStyle>
          <a:p>
            <a:r>
              <a:rPr lang="en-GB"/>
              <a:t>Slide Heading</a:t>
            </a:r>
            <a:endParaRPr lang="en-US"/>
          </a:p>
        </p:txBody>
      </p:sp>
      <p:sp>
        <p:nvSpPr>
          <p:cNvPr id="8" name="Subtitle 2">
            <a:extLst>
              <a:ext uri="{FF2B5EF4-FFF2-40B4-BE49-F238E27FC236}">
                <a16:creationId xmlns:a16="http://schemas.microsoft.com/office/drawing/2014/main" id="{BBDFBEE7-AF31-B94C-82C1-B190F040AE75}"/>
              </a:ext>
            </a:extLst>
          </p:cNvPr>
          <p:cNvSpPr>
            <a:spLocks noGrp="1"/>
          </p:cNvSpPr>
          <p:nvPr>
            <p:ph type="subTitle" idx="1" hasCustomPrompt="1"/>
          </p:nvPr>
        </p:nvSpPr>
        <p:spPr>
          <a:xfrm>
            <a:off x="703117" y="1504828"/>
            <a:ext cx="8892295" cy="4803897"/>
          </a:xfr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NZ" sz="2800" b="0" i="0">
                <a:solidFill>
                  <a:schemeClr val="bg1"/>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larger text style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pic>
        <p:nvPicPr>
          <p:cNvPr id="5" name="Picture 4">
            <a:extLst>
              <a:ext uri="{FF2B5EF4-FFF2-40B4-BE49-F238E27FC236}">
                <a16:creationId xmlns:a16="http://schemas.microsoft.com/office/drawing/2014/main" id="{36D35CE5-9132-AC4C-A306-9F1001ABC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357968497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Diagram">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C62723A-448F-B348-ABD7-20AC38419D4C}"/>
              </a:ext>
            </a:extLst>
          </p:cNvPr>
          <p:cNvSpPr>
            <a:spLocks noGrp="1"/>
          </p:cNvSpPr>
          <p:nvPr>
            <p:ph type="subTitle" idx="1" hasCustomPrompt="1"/>
          </p:nvPr>
        </p:nvSpPr>
        <p:spPr>
          <a:xfrm>
            <a:off x="695324" y="5940056"/>
            <a:ext cx="5400675" cy="36866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smtClean="0">
                <a:solidFill>
                  <a:srgbClr val="44585F"/>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Diagram Caption</a:t>
            </a:r>
          </a:p>
        </p:txBody>
      </p:sp>
      <p:sp>
        <p:nvSpPr>
          <p:cNvPr id="4" name="Picture Placeholder 3">
            <a:extLst>
              <a:ext uri="{FF2B5EF4-FFF2-40B4-BE49-F238E27FC236}">
                <a16:creationId xmlns:a16="http://schemas.microsoft.com/office/drawing/2014/main" id="{1D4E2E3E-103B-D24C-B60C-C131D2B7C74A}"/>
              </a:ext>
            </a:extLst>
          </p:cNvPr>
          <p:cNvSpPr>
            <a:spLocks noGrp="1"/>
          </p:cNvSpPr>
          <p:nvPr>
            <p:ph type="pic" sz="quarter" idx="11" hasCustomPrompt="1"/>
          </p:nvPr>
        </p:nvSpPr>
        <p:spPr>
          <a:xfrm>
            <a:off x="3460830" y="1342515"/>
            <a:ext cx="8035846" cy="4597542"/>
          </a:xfrm>
        </p:spPr>
        <p:txBody>
          <a:bodyPr/>
          <a:lstStyle>
            <a:lvl1pPr marL="0" indent="0">
              <a:buNone/>
              <a:defRPr/>
            </a:lvl1pPr>
          </a:lstStyle>
          <a:p>
            <a:r>
              <a:rPr lang="en-US"/>
              <a:t>  Click icon to add graph or table</a:t>
            </a:r>
          </a:p>
        </p:txBody>
      </p:sp>
      <p:sp>
        <p:nvSpPr>
          <p:cNvPr id="10" name="Text Placeholder 9">
            <a:extLst>
              <a:ext uri="{FF2B5EF4-FFF2-40B4-BE49-F238E27FC236}">
                <a16:creationId xmlns:a16="http://schemas.microsoft.com/office/drawing/2014/main" id="{415EC23C-D6F4-2F4F-9BDF-13664B4C618F}"/>
              </a:ext>
            </a:extLst>
          </p:cNvPr>
          <p:cNvSpPr>
            <a:spLocks noGrp="1"/>
          </p:cNvSpPr>
          <p:nvPr>
            <p:ph type="body" sz="quarter" idx="12" hasCustomPrompt="1"/>
          </p:nvPr>
        </p:nvSpPr>
        <p:spPr>
          <a:xfrm>
            <a:off x="695325" y="1346056"/>
            <a:ext cx="2522538" cy="3530600"/>
          </a:xfrm>
        </p:spPr>
        <p:txBody>
          <a:bodyPr>
            <a:normAutofit/>
          </a:bodyPr>
          <a:lstStyle>
            <a:lvl1pPr marL="0" indent="0">
              <a:buNone/>
              <a:defRPr sz="22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GB"/>
              <a:t>Body text </a:t>
            </a:r>
            <a:r>
              <a:rPr lang="en-US"/>
              <a:t>lorem ipsum dolor sit </a:t>
            </a:r>
            <a:r>
              <a:rPr lang="en-US" err="1"/>
              <a:t>amet</a:t>
            </a:r>
            <a:r>
              <a:rPr lang="en-US"/>
              <a:t> lorem ipsum dolor sit </a:t>
            </a:r>
            <a:r>
              <a:rPr lang="en-US" err="1"/>
              <a:t>amet</a:t>
            </a:r>
            <a:r>
              <a:rPr lang="en-US"/>
              <a:t> lorem ipsum dolor sit </a:t>
            </a:r>
            <a:r>
              <a:rPr lang="en-US" err="1"/>
              <a:t>amet</a:t>
            </a:r>
            <a:endParaRPr lang="en-US"/>
          </a:p>
        </p:txBody>
      </p:sp>
      <p:pic>
        <p:nvPicPr>
          <p:cNvPr id="13" name="Picture 12">
            <a:extLst>
              <a:ext uri="{FF2B5EF4-FFF2-40B4-BE49-F238E27FC236}">
                <a16:creationId xmlns:a16="http://schemas.microsoft.com/office/drawing/2014/main" id="{91EA7C63-0233-FA4B-A263-3126FF4193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2" name="Title 1">
            <a:extLst>
              <a:ext uri="{FF2B5EF4-FFF2-40B4-BE49-F238E27FC236}">
                <a16:creationId xmlns:a16="http://schemas.microsoft.com/office/drawing/2014/main" id="{63E72A8C-8913-47AB-8F52-08560E89A805}"/>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20410522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Text / 2 Heading Level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7613F7-365A-1346-B835-BDA5AE3C6EB1}"/>
              </a:ext>
            </a:extLst>
          </p:cNvPr>
          <p:cNvSpPr>
            <a:spLocks noGrp="1"/>
          </p:cNvSpPr>
          <p:nvPr>
            <p:ph type="ctrTitle" hasCustomPrompt="1"/>
          </p:nvPr>
        </p:nvSpPr>
        <p:spPr>
          <a:xfrm>
            <a:off x="703118" y="549275"/>
            <a:ext cx="5392882" cy="654482"/>
          </a:xfrm>
        </p:spPr>
        <p:txBody>
          <a:bodyPr anchor="b">
            <a:normAutofit/>
          </a:bodyPr>
          <a:lstStyle>
            <a:lvl1pPr algn="l">
              <a:defRPr sz="3000">
                <a:solidFill>
                  <a:srgbClr val="00A3DB"/>
                </a:solidFill>
              </a:defRPr>
            </a:lvl1pPr>
          </a:lstStyle>
          <a:p>
            <a:r>
              <a:rPr lang="en-GB"/>
              <a:t>Slide Heading</a:t>
            </a:r>
            <a:endParaRPr lang="en-US"/>
          </a:p>
        </p:txBody>
      </p:sp>
      <p:sp>
        <p:nvSpPr>
          <p:cNvPr id="10" name="Subtitle 2">
            <a:extLst>
              <a:ext uri="{FF2B5EF4-FFF2-40B4-BE49-F238E27FC236}">
                <a16:creationId xmlns:a16="http://schemas.microsoft.com/office/drawing/2014/main" id="{2F09073C-E8AD-FF41-84E1-649E2BAC6EF6}"/>
              </a:ext>
            </a:extLst>
          </p:cNvPr>
          <p:cNvSpPr>
            <a:spLocks noGrp="1"/>
          </p:cNvSpPr>
          <p:nvPr>
            <p:ph type="subTitle" idx="1" hasCustomPrompt="1"/>
          </p:nvPr>
        </p:nvSpPr>
        <p:spPr>
          <a:xfrm>
            <a:off x="703119" y="1301301"/>
            <a:ext cx="5709256" cy="223865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000" b="0" i="0" smtClean="0">
                <a:solidFill>
                  <a:srgbClr val="44585F"/>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text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text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text lorem ipsum dolor sit </a:t>
            </a:r>
            <a:r>
              <a:rPr lang="en-US" err="1"/>
              <a:t>amet</a:t>
            </a:r>
            <a:r>
              <a:rPr lang="en-US"/>
              <a:t> lorem ipsum dolor sit </a:t>
            </a:r>
            <a:r>
              <a:rPr lang="en-US" err="1"/>
              <a:t>amet</a:t>
            </a:r>
            <a:r>
              <a:rPr lang="en-US"/>
              <a:t> lorem ipsum dolor sit </a:t>
            </a:r>
            <a:r>
              <a:rPr lang="en-US" err="1"/>
              <a:t>amet</a:t>
            </a: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342900" marR="0" lvl="0" indent="-342900" algn="l" defTabSz="914400" rtl="0" eaLnBrk="1" fontAlgn="auto" latinLnBrk="0" hangingPunct="1">
              <a:lnSpc>
                <a:spcPct val="90000"/>
              </a:lnSpc>
              <a:spcBef>
                <a:spcPts val="1000"/>
              </a:spcBef>
              <a:spcAft>
                <a:spcPts val="0"/>
              </a:spcAft>
              <a:buClrTx/>
              <a:buSzTx/>
              <a:tabLst/>
              <a:defRPr/>
            </a:pPr>
            <a:endParaRPr lang="en-US"/>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5" name="Text Placeholder 4">
            <a:extLst>
              <a:ext uri="{FF2B5EF4-FFF2-40B4-BE49-F238E27FC236}">
                <a16:creationId xmlns:a16="http://schemas.microsoft.com/office/drawing/2014/main" id="{EA5D29B9-1FAF-964F-B31B-D468AEFF5C0C}"/>
              </a:ext>
            </a:extLst>
          </p:cNvPr>
          <p:cNvSpPr>
            <a:spLocks noGrp="1"/>
          </p:cNvSpPr>
          <p:nvPr>
            <p:ph type="body" sz="quarter" idx="11" hasCustomPrompt="1"/>
          </p:nvPr>
        </p:nvSpPr>
        <p:spPr>
          <a:xfrm>
            <a:off x="703263" y="3608589"/>
            <a:ext cx="5392737" cy="339788"/>
          </a:xfrm>
        </p:spPr>
        <p:txBody>
          <a:bodyPr>
            <a:normAutofit/>
          </a:bodyPr>
          <a:lstStyle>
            <a:lvl1pPr marL="0" indent="0">
              <a:buNone/>
              <a:defRPr sz="2000" b="1">
                <a:solidFill>
                  <a:srgbClr val="91C33F"/>
                </a:solidFill>
                <a:latin typeface="+mn-lt"/>
              </a:defRPr>
            </a:lvl1pPr>
          </a:lstStyle>
          <a:p>
            <a:pPr lvl="0"/>
            <a:r>
              <a:rPr lang="en-GB"/>
              <a:t>Sub-Heading Style</a:t>
            </a:r>
            <a:endParaRPr lang="en-US"/>
          </a:p>
        </p:txBody>
      </p:sp>
      <p:sp>
        <p:nvSpPr>
          <p:cNvPr id="7" name="Text Placeholder 6">
            <a:extLst>
              <a:ext uri="{FF2B5EF4-FFF2-40B4-BE49-F238E27FC236}">
                <a16:creationId xmlns:a16="http://schemas.microsoft.com/office/drawing/2014/main" id="{C036BF8D-6D47-A041-BDD2-CE180E30CAF4}"/>
              </a:ext>
            </a:extLst>
          </p:cNvPr>
          <p:cNvSpPr>
            <a:spLocks noGrp="1"/>
          </p:cNvSpPr>
          <p:nvPr>
            <p:ph type="body" sz="quarter" idx="12" hasCustomPrompt="1"/>
          </p:nvPr>
        </p:nvSpPr>
        <p:spPr>
          <a:xfrm>
            <a:off x="703885" y="4098259"/>
            <a:ext cx="5708490" cy="141763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rgbClr val="44585F"/>
                </a:solidFill>
              </a:defRPr>
            </a:lvl1pPr>
          </a:lstStyle>
          <a:p>
            <a:pPr lvl="0"/>
            <a:r>
              <a:rPr lang="en-GB"/>
              <a:t>Bullet text </a:t>
            </a:r>
            <a:r>
              <a:rPr lang="en-US"/>
              <a:t>lorem ipsum dolor sit </a:t>
            </a:r>
            <a:r>
              <a:rPr lang="en-US" err="1"/>
              <a:t>amet</a:t>
            </a:r>
            <a:r>
              <a:rPr lang="en-US"/>
              <a:t> lorem ipsum dolor sit </a:t>
            </a:r>
            <a:r>
              <a:rPr lang="en-US" err="1"/>
              <a:t>amet</a:t>
            </a:r>
            <a:r>
              <a:rPr lang="en-US"/>
              <a:t> lorem ipsum dolor sit </a:t>
            </a:r>
            <a:r>
              <a:rPr lang="en-US" err="1"/>
              <a:t>amet</a:t>
            </a:r>
            <a:endParaRPr lang="en-GB"/>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Bullet text</a:t>
            </a:r>
            <a:r>
              <a:rPr lang="en-US"/>
              <a:t> lorem ipsum dolor sit </a:t>
            </a:r>
            <a:r>
              <a:rPr lang="en-US" err="1"/>
              <a:t>amet</a:t>
            </a:r>
            <a:r>
              <a:rPr lang="en-US"/>
              <a:t> lorem ipsum dolor sit </a:t>
            </a:r>
            <a:r>
              <a:rPr lang="en-US" err="1"/>
              <a:t>amet</a:t>
            </a:r>
            <a:r>
              <a:rPr lang="en-US"/>
              <a:t> lorem ipsum dolor sit </a:t>
            </a:r>
            <a:r>
              <a:rPr lang="en-US" err="1"/>
              <a:t>amet</a:t>
            </a:r>
            <a:endParaRPr lang="en-US"/>
          </a:p>
          <a:p>
            <a:pPr lvl="0"/>
            <a:endParaRPr lang="en-US"/>
          </a:p>
        </p:txBody>
      </p:sp>
      <p:sp>
        <p:nvSpPr>
          <p:cNvPr id="11" name="Picture Placeholder 4">
            <a:extLst>
              <a:ext uri="{FF2B5EF4-FFF2-40B4-BE49-F238E27FC236}">
                <a16:creationId xmlns:a16="http://schemas.microsoft.com/office/drawing/2014/main" id="{996F511E-ED4A-5848-B62C-68A5646E189E}"/>
              </a:ext>
            </a:extLst>
          </p:cNvPr>
          <p:cNvSpPr>
            <a:spLocks noGrp="1"/>
          </p:cNvSpPr>
          <p:nvPr>
            <p:ph type="pic" sz="quarter" idx="14" hasCustomPrompt="1"/>
          </p:nvPr>
        </p:nvSpPr>
        <p:spPr>
          <a:xfrm>
            <a:off x="6963009" y="0"/>
            <a:ext cx="5235575" cy="6447295"/>
          </a:xfrm>
        </p:spPr>
        <p:txBody>
          <a:bodyPr/>
          <a:lstStyle/>
          <a:p>
            <a:r>
              <a:rPr lang="en-US"/>
              <a:t>Click icon to add image</a:t>
            </a:r>
          </a:p>
        </p:txBody>
      </p:sp>
      <p:pic>
        <p:nvPicPr>
          <p:cNvPr id="12" name="Picture 11">
            <a:extLst>
              <a:ext uri="{FF2B5EF4-FFF2-40B4-BE49-F238E27FC236}">
                <a16:creationId xmlns:a16="http://schemas.microsoft.com/office/drawing/2014/main" id="{773003EC-17E6-DB47-8BD5-35AA9652F5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1014976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A3D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B5B228C-991E-F44C-971B-FEDFAABA6F00}"/>
              </a:ext>
            </a:extLst>
          </p:cNvPr>
          <p:cNvSpPr txBox="1"/>
          <p:nvPr userDrawn="1"/>
        </p:nvSpPr>
        <p:spPr>
          <a:xfrm>
            <a:off x="5219538" y="5406104"/>
            <a:ext cx="1813879" cy="323165"/>
          </a:xfrm>
          <a:prstGeom prst="rect">
            <a:avLst/>
          </a:prstGeom>
          <a:noFill/>
        </p:spPr>
        <p:txBody>
          <a:bodyPr wrap="square" rtlCol="0">
            <a:spAutoFit/>
          </a:bodyPr>
          <a:lstStyle/>
          <a:p>
            <a:r>
              <a:rPr lang="en-US" sz="1500">
                <a:solidFill>
                  <a:schemeClr val="bg1"/>
                </a:solidFill>
                <a:latin typeface="Calibri" panose="020F0502020204030204" pitchFamily="34" charset="0"/>
                <a:cs typeface="Calibri" panose="020F0502020204030204" pitchFamily="34" charset="0"/>
              </a:rPr>
              <a:t>TRANSPOWER.CO.NZ</a:t>
            </a:r>
          </a:p>
        </p:txBody>
      </p:sp>
      <p:sp>
        <p:nvSpPr>
          <p:cNvPr id="13" name="Text Placeholder 12">
            <a:extLst>
              <a:ext uri="{FF2B5EF4-FFF2-40B4-BE49-F238E27FC236}">
                <a16:creationId xmlns:a16="http://schemas.microsoft.com/office/drawing/2014/main" id="{A65B721C-9CED-C542-A640-D87FEF64CD4B}"/>
              </a:ext>
            </a:extLst>
          </p:cNvPr>
          <p:cNvSpPr>
            <a:spLocks noGrp="1"/>
          </p:cNvSpPr>
          <p:nvPr>
            <p:ph type="body" sz="quarter" idx="10" hasCustomPrompt="1"/>
          </p:nvPr>
        </p:nvSpPr>
        <p:spPr>
          <a:xfrm>
            <a:off x="4514188" y="3161238"/>
            <a:ext cx="3171825" cy="993775"/>
          </a:xfrm>
        </p:spPr>
        <p:txBody>
          <a:bodyPr>
            <a:noAutofit/>
          </a:bodyPr>
          <a:lstStyle>
            <a:lvl1pPr marL="0" indent="0" algn="ctr">
              <a:buNone/>
              <a:defRPr sz="3200" b="1">
                <a:solidFill>
                  <a:schemeClr val="bg1"/>
                </a:solidFill>
                <a:latin typeface="+mn-lt"/>
              </a:defRPr>
            </a:lvl1pPr>
            <a:lvl2pPr>
              <a:defRPr sz="3200"/>
            </a:lvl2pPr>
            <a:lvl3pPr>
              <a:defRPr sz="3200"/>
            </a:lvl3pPr>
            <a:lvl4pPr>
              <a:defRPr sz="3200"/>
            </a:lvl4pPr>
            <a:lvl5pPr>
              <a:defRPr sz="3200"/>
            </a:lvl5pPr>
          </a:lstStyle>
          <a:p>
            <a:pPr lvl="0"/>
            <a:r>
              <a:rPr lang="en-GB"/>
              <a:t>Thank you</a:t>
            </a:r>
            <a:endParaRPr lang="en-US"/>
          </a:p>
        </p:txBody>
      </p:sp>
      <p:pic>
        <p:nvPicPr>
          <p:cNvPr id="15" name="Picture 14">
            <a:extLst>
              <a:ext uri="{FF2B5EF4-FFF2-40B4-BE49-F238E27FC236}">
                <a16:creationId xmlns:a16="http://schemas.microsoft.com/office/drawing/2014/main" id="{A863A30B-5E83-A64C-80C5-4A0F023F55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9688" y="2941066"/>
            <a:ext cx="1952624" cy="154394"/>
          </a:xfrm>
          <a:prstGeom prst="rect">
            <a:avLst/>
          </a:prstGeom>
        </p:spPr>
      </p:pic>
      <p:pic>
        <p:nvPicPr>
          <p:cNvPr id="17" name="Picture 16">
            <a:extLst>
              <a:ext uri="{FF2B5EF4-FFF2-40B4-BE49-F238E27FC236}">
                <a16:creationId xmlns:a16="http://schemas.microsoft.com/office/drawing/2014/main" id="{59CDC15E-7A48-1944-B604-05C676AEA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60" y="5588006"/>
            <a:ext cx="12415520" cy="1033155"/>
          </a:xfrm>
          <a:prstGeom prst="rect">
            <a:avLst/>
          </a:prstGeom>
        </p:spPr>
      </p:pic>
    </p:spTree>
    <p:extLst>
      <p:ext uri="{BB962C8B-B14F-4D97-AF65-F5344CB8AC3E}">
        <p14:creationId xmlns:p14="http://schemas.microsoft.com/office/powerpoint/2010/main" val="418487912"/>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Bullet Poin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7" y="549275"/>
            <a:ext cx="11011087" cy="654482"/>
          </a:xfrm>
        </p:spPr>
        <p:txBody>
          <a:bodyPr anchor="b">
            <a:normAutofit/>
          </a:bodyPr>
          <a:lstStyle>
            <a:lvl1pPr algn="l">
              <a:defRPr sz="3000">
                <a:solidFill>
                  <a:srgbClr val="00A3DB"/>
                </a:solidFill>
              </a:defRPr>
            </a:lvl1pPr>
          </a:lstStyle>
          <a:p>
            <a:r>
              <a:rPr lang="en-GB"/>
              <a:t>Slide Heading</a:t>
            </a:r>
            <a:endParaRPr lang="en-US"/>
          </a:p>
        </p:txBody>
      </p:sp>
      <p:pic>
        <p:nvPicPr>
          <p:cNvPr id="5" name="Picture 4">
            <a:extLst>
              <a:ext uri="{FF2B5EF4-FFF2-40B4-BE49-F238E27FC236}">
                <a16:creationId xmlns:a16="http://schemas.microsoft.com/office/drawing/2014/main" id="{16D7F42E-6BDC-0840-B204-D22E3D07D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9" name="Text Placeholder 2">
            <a:extLst>
              <a:ext uri="{FF2B5EF4-FFF2-40B4-BE49-F238E27FC236}">
                <a16:creationId xmlns:a16="http://schemas.microsoft.com/office/drawing/2014/main" id="{9B87A621-E50F-40D4-B273-8E62E30FA513}"/>
              </a:ext>
            </a:extLst>
          </p:cNvPr>
          <p:cNvSpPr>
            <a:spLocks noGrp="1"/>
          </p:cNvSpPr>
          <p:nvPr>
            <p:ph type="body" sz="quarter" idx="10"/>
          </p:nvPr>
        </p:nvSpPr>
        <p:spPr>
          <a:xfrm>
            <a:off x="703117" y="1504828"/>
            <a:ext cx="10917383" cy="2544286"/>
          </a:xfrm>
        </p:spPr>
        <p:txBody>
          <a:bodyPr>
            <a:spAutoFit/>
          </a:bodyPr>
          <a:lstStyle>
            <a:lvl1pPr marL="361950" indent="-361950">
              <a:spcBef>
                <a:spcPts val="1000"/>
              </a:spcBef>
              <a:defRPr sz="2800">
                <a:solidFill>
                  <a:schemeClr val="accent1"/>
                </a:solidFill>
                <a:latin typeface="+mj-lt"/>
              </a:defRPr>
            </a:lvl1pPr>
            <a:lvl2pPr marL="714375" indent="-352425">
              <a:spcBef>
                <a:spcPts val="1000"/>
              </a:spcBef>
              <a:defRPr sz="2800">
                <a:solidFill>
                  <a:schemeClr val="accent1"/>
                </a:solidFill>
                <a:latin typeface="+mj-lt"/>
              </a:defRPr>
            </a:lvl2pPr>
            <a:lvl3pPr marL="1076325" indent="-361950">
              <a:spcBef>
                <a:spcPts val="1000"/>
              </a:spcBef>
              <a:defRPr sz="2800">
                <a:solidFill>
                  <a:schemeClr val="accent1"/>
                </a:solidFill>
                <a:latin typeface="+mj-lt"/>
              </a:defRPr>
            </a:lvl3pPr>
            <a:lvl4pPr marL="1438275" indent="-361950">
              <a:spcBef>
                <a:spcPts val="1000"/>
              </a:spcBef>
              <a:defRPr sz="2800">
                <a:solidFill>
                  <a:schemeClr val="accent1"/>
                </a:solidFill>
                <a:latin typeface="+mj-lt"/>
              </a:defRPr>
            </a:lvl4pPr>
            <a:lvl5pPr marL="1790700" indent="-352425">
              <a:spcBef>
                <a:spcPts val="1000"/>
              </a:spcBef>
              <a:defRPr sz="28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752198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Large Bullet Point Reversed">
    <p:bg>
      <p:bgPr>
        <a:solidFill>
          <a:srgbClr val="00A3D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7" y="549275"/>
            <a:ext cx="10986375" cy="654482"/>
          </a:xfrm>
        </p:spPr>
        <p:txBody>
          <a:bodyPr anchor="b">
            <a:normAutofit/>
          </a:bodyPr>
          <a:lstStyle>
            <a:lvl1pPr algn="l">
              <a:defRPr sz="3000">
                <a:solidFill>
                  <a:schemeClr val="bg1"/>
                </a:solidFill>
              </a:defRPr>
            </a:lvl1pPr>
          </a:lstStyle>
          <a:p>
            <a:r>
              <a:rPr lang="en-GB"/>
              <a:t>Slide Heading</a:t>
            </a:r>
            <a:endParaRPr lang="en-US"/>
          </a:p>
        </p:txBody>
      </p:sp>
      <p:pic>
        <p:nvPicPr>
          <p:cNvPr id="5" name="Picture 4">
            <a:extLst>
              <a:ext uri="{FF2B5EF4-FFF2-40B4-BE49-F238E27FC236}">
                <a16:creationId xmlns:a16="http://schemas.microsoft.com/office/drawing/2014/main" id="{36D35CE5-9132-AC4C-A306-9F1001ABC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3" name="Text Placeholder 2">
            <a:extLst>
              <a:ext uri="{FF2B5EF4-FFF2-40B4-BE49-F238E27FC236}">
                <a16:creationId xmlns:a16="http://schemas.microsoft.com/office/drawing/2014/main" id="{FB2F27D9-FA2A-4C03-8339-B72CD9BAACE0}"/>
              </a:ext>
            </a:extLst>
          </p:cNvPr>
          <p:cNvSpPr>
            <a:spLocks noGrp="1"/>
          </p:cNvSpPr>
          <p:nvPr>
            <p:ph type="body" sz="quarter" idx="10"/>
          </p:nvPr>
        </p:nvSpPr>
        <p:spPr>
          <a:xfrm>
            <a:off x="703117" y="1504828"/>
            <a:ext cx="10917383" cy="2544286"/>
          </a:xfrm>
        </p:spPr>
        <p:txBody>
          <a:bodyPr>
            <a:spAutoFit/>
          </a:bodyPr>
          <a:lstStyle>
            <a:lvl1pPr marL="361950" indent="-361950">
              <a:spcBef>
                <a:spcPts val="1000"/>
              </a:spcBef>
              <a:defRPr sz="2800">
                <a:solidFill>
                  <a:schemeClr val="bg1"/>
                </a:solidFill>
                <a:latin typeface="+mj-lt"/>
              </a:defRPr>
            </a:lvl1pPr>
            <a:lvl2pPr marL="714375" indent="-352425">
              <a:spcBef>
                <a:spcPts val="1000"/>
              </a:spcBef>
              <a:defRPr sz="2800">
                <a:solidFill>
                  <a:schemeClr val="bg1"/>
                </a:solidFill>
                <a:latin typeface="+mj-lt"/>
              </a:defRPr>
            </a:lvl2pPr>
            <a:lvl3pPr marL="1076325" indent="-361950">
              <a:spcBef>
                <a:spcPts val="1000"/>
              </a:spcBef>
              <a:defRPr sz="2800">
                <a:solidFill>
                  <a:schemeClr val="bg1"/>
                </a:solidFill>
                <a:latin typeface="+mj-lt"/>
              </a:defRPr>
            </a:lvl3pPr>
            <a:lvl4pPr marL="1438275" indent="-361950">
              <a:spcBef>
                <a:spcPts val="1000"/>
              </a:spcBef>
              <a:defRPr sz="2800">
                <a:solidFill>
                  <a:schemeClr val="bg1"/>
                </a:solidFill>
                <a:latin typeface="+mj-lt"/>
              </a:defRPr>
            </a:lvl4pPr>
            <a:lvl5pPr marL="1790700" indent="-352425">
              <a:spcBef>
                <a:spcPts val="1000"/>
              </a:spcBef>
              <a:defRPr sz="28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423512923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1"/>
            <a:ext cx="12192000" cy="6858000"/>
          </a:xfrm>
        </p:spPr>
        <p:txBody>
          <a:bodyPr/>
          <a:lstStyle/>
          <a:p>
            <a:r>
              <a:rPr lang="en-US"/>
              <a:t>Click icon to add picture</a:t>
            </a:r>
            <a:endParaRPr lang="en-NZ"/>
          </a:p>
        </p:txBody>
      </p:sp>
      <p:sp>
        <p:nvSpPr>
          <p:cNvPr id="2" name="Title 1"/>
          <p:cNvSpPr>
            <a:spLocks noGrp="1"/>
          </p:cNvSpPr>
          <p:nvPr>
            <p:ph type="title"/>
          </p:nvPr>
        </p:nvSpPr>
        <p:spPr>
          <a:xfrm>
            <a:off x="839789" y="952255"/>
            <a:ext cx="5343924" cy="1325563"/>
          </a:xfrm>
        </p:spPr>
        <p:txBody>
          <a:bodyPr>
            <a:normAutofit/>
          </a:bodyPr>
          <a:lstStyle>
            <a:lvl1pPr>
              <a:defRPr sz="4529">
                <a:solidFill>
                  <a:schemeClr val="accent2"/>
                </a:solidFill>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F8AF8203-B34D-4333-89A9-2BBC440A7474}" type="slidenum">
              <a:rPr lang="en-NZ" smtClean="0"/>
              <a:t>‹#›</a:t>
            </a:fld>
            <a:endParaRPr lang="en-NZ"/>
          </a:p>
        </p:txBody>
      </p:sp>
    </p:spTree>
    <p:extLst>
      <p:ext uri="{BB962C8B-B14F-4D97-AF65-F5344CB8AC3E}">
        <p14:creationId xmlns:p14="http://schemas.microsoft.com/office/powerpoint/2010/main" val="19419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0911-3AA2-B578-BF19-D3E6B1C2E4F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E33ABA2-6036-7ED9-6441-D2A3F335A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DD07498-00DB-47EA-1D19-56A284E6EFD8}"/>
              </a:ext>
            </a:extLst>
          </p:cNvPr>
          <p:cNvSpPr>
            <a:spLocks noGrp="1"/>
          </p:cNvSpPr>
          <p:nvPr>
            <p:ph type="dt" sz="half" idx="10"/>
          </p:nvPr>
        </p:nvSpPr>
        <p:spPr/>
        <p:txBody>
          <a:bodyPr/>
          <a:lstStyle/>
          <a:p>
            <a:fld id="{3C43E83A-1C74-4CCE-BC54-54281CB00924}" type="datetimeFigureOut">
              <a:rPr lang="en-NZ" smtClean="0"/>
              <a:t>11/11/2025</a:t>
            </a:fld>
            <a:endParaRPr lang="en-NZ"/>
          </a:p>
        </p:txBody>
      </p:sp>
      <p:sp>
        <p:nvSpPr>
          <p:cNvPr id="5" name="Footer Placeholder 4">
            <a:extLst>
              <a:ext uri="{FF2B5EF4-FFF2-40B4-BE49-F238E27FC236}">
                <a16:creationId xmlns:a16="http://schemas.microsoft.com/office/drawing/2014/main" id="{B6E761CF-7250-3ECA-005E-AE5C372E9A5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B427FA8-5AC8-9DEC-1CF8-3451917098FA}"/>
              </a:ext>
            </a:extLst>
          </p:cNvPr>
          <p:cNvSpPr>
            <a:spLocks noGrp="1"/>
          </p:cNvSpPr>
          <p:nvPr>
            <p:ph type="sldNum" sz="quarter" idx="12"/>
          </p:nvPr>
        </p:nvSpPr>
        <p:spPr/>
        <p:txBody>
          <a:bodyPr/>
          <a:lstStyle/>
          <a:p>
            <a:fld id="{1DEEE046-221C-4EA9-B71E-7FA8DD4A068F}" type="slidenum">
              <a:rPr lang="en-NZ" smtClean="0"/>
              <a:t>‹#›</a:t>
            </a:fld>
            <a:endParaRPr lang="en-NZ"/>
          </a:p>
        </p:txBody>
      </p:sp>
    </p:spTree>
    <p:extLst>
      <p:ext uri="{BB962C8B-B14F-4D97-AF65-F5344CB8AC3E}">
        <p14:creationId xmlns:p14="http://schemas.microsoft.com/office/powerpoint/2010/main" val="1805617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Opener Image &amp; Graphic">
    <p:bg>
      <p:bgRef idx="1001">
        <a:schemeClr val="bg1"/>
      </p:bgRef>
    </p:bg>
    <p:spTree>
      <p:nvGrpSpPr>
        <p:cNvPr id="1" name=""/>
        <p:cNvGrpSpPr/>
        <p:nvPr/>
      </p:nvGrpSpPr>
      <p:grpSpPr>
        <a:xfrm>
          <a:off x="0" y="0"/>
          <a:ext cx="0" cy="0"/>
          <a:chOff x="0" y="0"/>
          <a:chExt cx="0" cy="0"/>
        </a:xfrm>
      </p:grpSpPr>
      <p:pic>
        <p:nvPicPr>
          <p:cNvPr id="10" name="Picture 9" descr="A picture containing sky, outdoor, mountain, nature&#10;&#10;Description automatically generated">
            <a:extLst>
              <a:ext uri="{FF2B5EF4-FFF2-40B4-BE49-F238E27FC236}">
                <a16:creationId xmlns:a16="http://schemas.microsoft.com/office/drawing/2014/main" id="{02F7F4FD-6F6F-9C40-ABD1-E31A9209B0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9F6EBD-4D98-C042-B1E1-97FCE570A000}"/>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8" name="Picture 7">
            <a:extLst>
              <a:ext uri="{FF2B5EF4-FFF2-40B4-BE49-F238E27FC236}">
                <a16:creationId xmlns:a16="http://schemas.microsoft.com/office/drawing/2014/main" id="{88E9E485-E4D9-8747-BD0A-0DAFE1C029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4614487C-BD46-EC49-AC42-46276CF72E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408839349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A3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7" y="1023575"/>
            <a:ext cx="10895847"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2339698504"/>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00A3DB"/>
            </a:gs>
            <a:gs pos="100000">
              <a:srgbClr val="193E6A"/>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5B23-CE21-EA45-AC6C-C21B66B88A04}"/>
              </a:ext>
            </a:extLst>
          </p:cNvPr>
          <p:cNvSpPr>
            <a:spLocks noGrp="1"/>
          </p:cNvSpPr>
          <p:nvPr>
            <p:ph type="ctrTitle" hasCustomPrompt="1"/>
          </p:nvPr>
        </p:nvSpPr>
        <p:spPr>
          <a:xfrm>
            <a:off x="703117" y="1023575"/>
            <a:ext cx="10985299" cy="654482"/>
          </a:xfrm>
        </p:spPr>
        <p:txBody>
          <a:bodyPr anchor="b">
            <a:normAutofit/>
          </a:bodyPr>
          <a:lstStyle>
            <a:lvl1pPr algn="l">
              <a:defRPr sz="4000">
                <a:solidFill>
                  <a:schemeClr val="bg1"/>
                </a:solidFill>
              </a:defRPr>
            </a:lvl1pPr>
          </a:lstStyle>
          <a:p>
            <a:r>
              <a:rPr lang="en-GB"/>
              <a:t>Presentation Title</a:t>
            </a:r>
            <a:endParaRPr lang="en-US"/>
          </a:p>
        </p:txBody>
      </p:sp>
      <p:sp>
        <p:nvSpPr>
          <p:cNvPr id="3" name="Subtitle 2">
            <a:extLst>
              <a:ext uri="{FF2B5EF4-FFF2-40B4-BE49-F238E27FC236}">
                <a16:creationId xmlns:a16="http://schemas.microsoft.com/office/drawing/2014/main" id="{9C01EB47-632D-8044-8AA8-3A21C5768E42}"/>
              </a:ext>
            </a:extLst>
          </p:cNvPr>
          <p:cNvSpPr>
            <a:spLocks noGrp="1"/>
          </p:cNvSpPr>
          <p:nvPr>
            <p:ph type="subTitle" idx="1" hasCustomPrompt="1"/>
          </p:nvPr>
        </p:nvSpPr>
        <p:spPr>
          <a:xfrm>
            <a:off x="703118" y="1867678"/>
            <a:ext cx="7051561" cy="10011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Description text</a:t>
            </a:r>
            <a:endParaRPr lang="en-US"/>
          </a:p>
        </p:txBody>
      </p:sp>
      <p:pic>
        <p:nvPicPr>
          <p:cNvPr id="11" name="Picture 10" descr="Text, logo&#10;&#10;Description automatically generated">
            <a:extLst>
              <a:ext uri="{FF2B5EF4-FFF2-40B4-BE49-F238E27FC236}">
                <a16:creationId xmlns:a16="http://schemas.microsoft.com/office/drawing/2014/main" id="{E7895902-1956-C64A-9FCC-995FDB8F2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 y="278852"/>
            <a:ext cx="2192482" cy="283825"/>
          </a:xfrm>
          <a:prstGeom prst="rect">
            <a:avLst/>
          </a:prstGeom>
        </p:spPr>
      </p:pic>
      <p:sp>
        <p:nvSpPr>
          <p:cNvPr id="6" name="Text Placeholder 5">
            <a:extLst>
              <a:ext uri="{FF2B5EF4-FFF2-40B4-BE49-F238E27FC236}">
                <a16:creationId xmlns:a16="http://schemas.microsoft.com/office/drawing/2014/main" id="{5ADF9E0D-F9B1-3742-9CA7-B62AE865ECEF}"/>
              </a:ext>
            </a:extLst>
          </p:cNvPr>
          <p:cNvSpPr>
            <a:spLocks noGrp="1"/>
          </p:cNvSpPr>
          <p:nvPr>
            <p:ph type="body" sz="quarter" idx="11" hasCustomPrompt="1"/>
          </p:nvPr>
        </p:nvSpPr>
        <p:spPr>
          <a:xfrm>
            <a:off x="703118" y="3058435"/>
            <a:ext cx="2998787" cy="301454"/>
          </a:xfrm>
        </p:spPr>
        <p:txBody>
          <a:bodyPr>
            <a:normAutofit/>
          </a:bodyPr>
          <a:lstStyle>
            <a:lvl1pPr marL="0" indent="0">
              <a:buNone/>
              <a:defRPr sz="1800">
                <a:solidFill>
                  <a:schemeClr val="bg1"/>
                </a:solidFill>
              </a:defRPr>
            </a:lvl1pPr>
          </a:lstStyle>
          <a:p>
            <a:pPr lvl="0"/>
            <a:r>
              <a:rPr lang="en-GB"/>
              <a:t>Date</a:t>
            </a:r>
            <a:endParaRPr lang="en-US"/>
          </a:p>
        </p:txBody>
      </p:sp>
      <p:pic>
        <p:nvPicPr>
          <p:cNvPr id="5" name="Picture 4" descr="Background pattern&#10;&#10;Description automatically generated">
            <a:extLst>
              <a:ext uri="{FF2B5EF4-FFF2-40B4-BE49-F238E27FC236}">
                <a16:creationId xmlns:a16="http://schemas.microsoft.com/office/drawing/2014/main" id="{291BB443-CA14-DA44-A853-E44B89110B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98" y="2787022"/>
            <a:ext cx="12312995" cy="4145120"/>
          </a:xfrm>
          <a:prstGeom prst="rect">
            <a:avLst/>
          </a:prstGeom>
        </p:spPr>
      </p:pic>
    </p:spTree>
    <p:extLst>
      <p:ext uri="{BB962C8B-B14F-4D97-AF65-F5344CB8AC3E}">
        <p14:creationId xmlns:p14="http://schemas.microsoft.com/office/powerpoint/2010/main" val="4091014191"/>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Opener Image &amp; Graphic">
    <p:bg>
      <p:bgRef idx="1001">
        <a:schemeClr val="bg1"/>
      </p:bgRef>
    </p:bg>
    <p:spTree>
      <p:nvGrpSpPr>
        <p:cNvPr id="1" name=""/>
        <p:cNvGrpSpPr/>
        <p:nvPr/>
      </p:nvGrpSpPr>
      <p:grpSpPr>
        <a:xfrm>
          <a:off x="0" y="0"/>
          <a:ext cx="0" cy="0"/>
          <a:chOff x="0" y="0"/>
          <a:chExt cx="0" cy="0"/>
        </a:xfrm>
      </p:grpSpPr>
      <p:pic>
        <p:nvPicPr>
          <p:cNvPr id="10" name="Picture 9" descr="A picture containing sky, outdoor, mountain, nature&#10;&#10;Description automatically generated">
            <a:extLst>
              <a:ext uri="{FF2B5EF4-FFF2-40B4-BE49-F238E27FC236}">
                <a16:creationId xmlns:a16="http://schemas.microsoft.com/office/drawing/2014/main" id="{02F7F4FD-6F6F-9C40-ABD1-E31A9209B0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9F6EBD-4D98-C042-B1E1-97FCE570A000}"/>
              </a:ext>
            </a:extLst>
          </p:cNvPr>
          <p:cNvSpPr>
            <a:spLocks noGrp="1"/>
          </p:cNvSpPr>
          <p:nvPr>
            <p:ph type="ctrTitle" hasCustomPrompt="1"/>
          </p:nvPr>
        </p:nvSpPr>
        <p:spPr>
          <a:xfrm>
            <a:off x="695324" y="5104969"/>
            <a:ext cx="10658475" cy="647650"/>
          </a:xfrm>
        </p:spPr>
        <p:txBody>
          <a:bodyPr anchor="b">
            <a:normAutofit/>
          </a:bodyPr>
          <a:lstStyle>
            <a:lvl1pPr algn="l">
              <a:defRPr sz="4000">
                <a:solidFill>
                  <a:schemeClr val="bg1"/>
                </a:solidFill>
              </a:defRPr>
            </a:lvl1pPr>
          </a:lstStyle>
          <a:p>
            <a:r>
              <a:rPr lang="en-GB"/>
              <a:t>Section Title</a:t>
            </a:r>
            <a:endParaRPr lang="en-US"/>
          </a:p>
        </p:txBody>
      </p:sp>
      <p:pic>
        <p:nvPicPr>
          <p:cNvPr id="8" name="Picture 7">
            <a:extLst>
              <a:ext uri="{FF2B5EF4-FFF2-40B4-BE49-F238E27FC236}">
                <a16:creationId xmlns:a16="http://schemas.microsoft.com/office/drawing/2014/main" id="{88E9E485-E4D9-8747-BD0A-0DAFE1C029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4614487C-BD46-EC49-AC42-46276CF72E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85386256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Opener Image &amp; Graphic">
    <p:bg>
      <p:bgRef idx="1001">
        <a:schemeClr val="bg1"/>
      </p:bgRef>
    </p:bg>
    <p:spTree>
      <p:nvGrpSpPr>
        <p:cNvPr id="1" name=""/>
        <p:cNvGrpSpPr/>
        <p:nvPr/>
      </p:nvGrpSpPr>
      <p:grpSpPr>
        <a:xfrm>
          <a:off x="0" y="0"/>
          <a:ext cx="0" cy="0"/>
          <a:chOff x="0" y="0"/>
          <a:chExt cx="0" cy="0"/>
        </a:xfrm>
      </p:grpSpPr>
      <p:pic>
        <p:nvPicPr>
          <p:cNvPr id="4" name="Picture 3" descr="A picture containing sky, grass, outdoor, field&#10;&#10;Description automatically generated">
            <a:extLst>
              <a:ext uri="{FF2B5EF4-FFF2-40B4-BE49-F238E27FC236}">
                <a16:creationId xmlns:a16="http://schemas.microsoft.com/office/drawing/2014/main" id="{5B2AACC7-8F5D-EC4D-AB80-001C147186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14E0D3B-FB17-6046-912B-4DD23EBD9494}"/>
              </a:ext>
            </a:extLst>
          </p:cNvPr>
          <p:cNvSpPr>
            <a:spLocks noGrp="1"/>
          </p:cNvSpPr>
          <p:nvPr>
            <p:ph type="ctrTitle" hasCustomPrompt="1"/>
          </p:nvPr>
        </p:nvSpPr>
        <p:spPr>
          <a:xfrm>
            <a:off x="695324" y="5104969"/>
            <a:ext cx="10658475" cy="647650"/>
          </a:xfrm>
        </p:spPr>
        <p:txBody>
          <a:bodyPr anchor="b">
            <a:normAutofit/>
          </a:bodyPr>
          <a:lstStyle>
            <a:lvl1pPr algn="l">
              <a:defRPr sz="4000">
                <a:solidFill>
                  <a:schemeClr val="bg1"/>
                </a:solidFill>
              </a:defRPr>
            </a:lvl1pPr>
          </a:lstStyle>
          <a:p>
            <a:r>
              <a:rPr lang="en-GB"/>
              <a:t>Section Title</a:t>
            </a:r>
            <a:endParaRPr lang="en-US"/>
          </a:p>
        </p:txBody>
      </p:sp>
      <p:pic>
        <p:nvPicPr>
          <p:cNvPr id="12" name="Picture 11">
            <a:extLst>
              <a:ext uri="{FF2B5EF4-FFF2-40B4-BE49-F238E27FC236}">
                <a16:creationId xmlns:a16="http://schemas.microsoft.com/office/drawing/2014/main" id="{B6D2A3E7-1C8A-6D40-AD8A-9C7AFD4801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3" name="Picture 12" descr="Shape, circle&#10;&#10;Description automatically generated">
            <a:extLst>
              <a:ext uri="{FF2B5EF4-FFF2-40B4-BE49-F238E27FC236}">
                <a16:creationId xmlns:a16="http://schemas.microsoft.com/office/drawing/2014/main" id="{86EFBA9C-B7E2-5543-970E-43045EB77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378902029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Opener Image &amp; Graphic">
    <p:bg>
      <p:bgRef idx="1001">
        <a:schemeClr val="bg1"/>
      </p:bgRef>
    </p:bg>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92927F82-5524-9B45-990D-636BE5050C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94DAF129-1CF9-9B45-AEF3-A2BE3995CFA6}"/>
              </a:ext>
            </a:extLst>
          </p:cNvPr>
          <p:cNvSpPr>
            <a:spLocks noGrp="1"/>
          </p:cNvSpPr>
          <p:nvPr>
            <p:ph type="ctrTitle" hasCustomPrompt="1"/>
          </p:nvPr>
        </p:nvSpPr>
        <p:spPr>
          <a:xfrm>
            <a:off x="695324" y="5104969"/>
            <a:ext cx="10658475" cy="647650"/>
          </a:xfrm>
        </p:spPr>
        <p:txBody>
          <a:bodyPr anchor="b">
            <a:normAutofit/>
          </a:bodyPr>
          <a:lstStyle>
            <a:lvl1pPr algn="l">
              <a:defRPr sz="4000">
                <a:solidFill>
                  <a:schemeClr val="bg1"/>
                </a:solidFill>
              </a:defRPr>
            </a:lvl1pPr>
          </a:lstStyle>
          <a:p>
            <a:r>
              <a:rPr lang="en-GB"/>
              <a:t>Section Title </a:t>
            </a:r>
            <a:endParaRPr lang="en-US"/>
          </a:p>
        </p:txBody>
      </p:sp>
      <p:pic>
        <p:nvPicPr>
          <p:cNvPr id="11" name="Picture 10">
            <a:extLst>
              <a:ext uri="{FF2B5EF4-FFF2-40B4-BE49-F238E27FC236}">
                <a16:creationId xmlns:a16="http://schemas.microsoft.com/office/drawing/2014/main" id="{C6482ED9-98CC-254B-B192-37C19E1DF0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8C0CBCD5-7E32-0840-A889-3FB4006D7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5927062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ection Opener Image &amp; Graphic">
    <p:bg>
      <p:bgRef idx="1001">
        <a:schemeClr val="bg1"/>
      </p:bgRef>
    </p:bg>
    <p:spTree>
      <p:nvGrpSpPr>
        <p:cNvPr id="1" name=""/>
        <p:cNvGrpSpPr/>
        <p:nvPr/>
      </p:nvGrpSpPr>
      <p:grpSpPr>
        <a:xfrm>
          <a:off x="0" y="0"/>
          <a:ext cx="0" cy="0"/>
          <a:chOff x="0" y="0"/>
          <a:chExt cx="0" cy="0"/>
        </a:xfrm>
      </p:grpSpPr>
      <p:pic>
        <p:nvPicPr>
          <p:cNvPr id="4" name="Picture 3" descr="A picture containing grass, sky, outdoor, field&#10;&#10;Description automatically generated">
            <a:extLst>
              <a:ext uri="{FF2B5EF4-FFF2-40B4-BE49-F238E27FC236}">
                <a16:creationId xmlns:a16="http://schemas.microsoft.com/office/drawing/2014/main" id="{9107AF23-0F86-534A-A215-E0CB836C02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Title 1">
            <a:extLst>
              <a:ext uri="{FF2B5EF4-FFF2-40B4-BE49-F238E27FC236}">
                <a16:creationId xmlns:a16="http://schemas.microsoft.com/office/drawing/2014/main" id="{A1DDC1E4-2081-5740-BD48-154007C06291}"/>
              </a:ext>
            </a:extLst>
          </p:cNvPr>
          <p:cNvSpPr>
            <a:spLocks noGrp="1"/>
          </p:cNvSpPr>
          <p:nvPr>
            <p:ph type="ctrTitle" hasCustomPrompt="1"/>
          </p:nvPr>
        </p:nvSpPr>
        <p:spPr>
          <a:xfrm>
            <a:off x="695324" y="5104969"/>
            <a:ext cx="10709961"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3C5CA6AC-3EA8-264B-B1EB-F4E0E0B4B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3CBF3B1F-919A-8D47-B584-2CE1C8708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304183298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ection Opener Image &amp; Graph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472BF3-E234-0E4E-8D68-A4DA08F30A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1DDC1E4-2081-5740-BD48-154007C06291}"/>
              </a:ext>
            </a:extLst>
          </p:cNvPr>
          <p:cNvSpPr>
            <a:spLocks noGrp="1"/>
          </p:cNvSpPr>
          <p:nvPr>
            <p:ph type="ctrTitle" hasCustomPrompt="1"/>
          </p:nvPr>
        </p:nvSpPr>
        <p:spPr>
          <a:xfrm>
            <a:off x="695324" y="5104969"/>
            <a:ext cx="10870599"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3C5CA6AC-3EA8-264B-B1EB-F4E0E0B4B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3CBF3B1F-919A-8D47-B584-2CE1C8708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47916325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ection Opener Image &amp; Graphic">
    <p:bg>
      <p:bgRef idx="1001">
        <a:schemeClr val="bg1"/>
      </p:bgRef>
    </p:bg>
    <p:spTree>
      <p:nvGrpSpPr>
        <p:cNvPr id="1" name=""/>
        <p:cNvGrpSpPr/>
        <p:nvPr/>
      </p:nvGrpSpPr>
      <p:grpSpPr>
        <a:xfrm>
          <a:off x="0" y="0"/>
          <a:ext cx="0" cy="0"/>
          <a:chOff x="0" y="0"/>
          <a:chExt cx="0" cy="0"/>
        </a:xfrm>
      </p:grpSpPr>
      <p:pic>
        <p:nvPicPr>
          <p:cNvPr id="9" name="Picture 8" descr="A picture containing sky, outdoor, person, mountain&#10;&#10;Description automatically generated">
            <a:extLst>
              <a:ext uri="{FF2B5EF4-FFF2-40B4-BE49-F238E27FC236}">
                <a16:creationId xmlns:a16="http://schemas.microsoft.com/office/drawing/2014/main" id="{01C55A09-B1F4-F843-A82F-6324B4EC9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10845886"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371974395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on Opener Image &amp; Graphic">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5C31F-E5AD-3841-899B-88B94EE0F9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4" y="5104969"/>
            <a:ext cx="10709961"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69259762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Section Opener Image &amp; Graph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8453A-EDF3-3448-8E98-D639FF030B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10747032"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200100338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Opener Image &amp; Graphic">
    <p:bg>
      <p:bgRef idx="1001">
        <a:schemeClr val="bg1"/>
      </p:bgRef>
    </p:bg>
    <p:spTree>
      <p:nvGrpSpPr>
        <p:cNvPr id="1" name=""/>
        <p:cNvGrpSpPr/>
        <p:nvPr/>
      </p:nvGrpSpPr>
      <p:grpSpPr>
        <a:xfrm>
          <a:off x="0" y="0"/>
          <a:ext cx="0" cy="0"/>
          <a:chOff x="0" y="0"/>
          <a:chExt cx="0" cy="0"/>
        </a:xfrm>
      </p:grpSpPr>
      <p:pic>
        <p:nvPicPr>
          <p:cNvPr id="4" name="Picture 3" descr="A picture containing sky, grass, outdoor, field&#10;&#10;Description automatically generated">
            <a:extLst>
              <a:ext uri="{FF2B5EF4-FFF2-40B4-BE49-F238E27FC236}">
                <a16:creationId xmlns:a16="http://schemas.microsoft.com/office/drawing/2014/main" id="{5B2AACC7-8F5D-EC4D-AB80-001C147186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14E0D3B-FB17-6046-912B-4DD23EBD9494}"/>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2" name="Picture 11">
            <a:extLst>
              <a:ext uri="{FF2B5EF4-FFF2-40B4-BE49-F238E27FC236}">
                <a16:creationId xmlns:a16="http://schemas.microsoft.com/office/drawing/2014/main" id="{B6D2A3E7-1C8A-6D40-AD8A-9C7AFD4801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3" name="Picture 12" descr="Shape, circle&#10;&#10;Description automatically generated">
            <a:extLst>
              <a:ext uri="{FF2B5EF4-FFF2-40B4-BE49-F238E27FC236}">
                <a16:creationId xmlns:a16="http://schemas.microsoft.com/office/drawing/2014/main" id="{86EFBA9C-B7E2-5543-970E-43045EB77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281650407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Opener Plain">
    <p:bg>
      <p:bgPr>
        <a:solidFill>
          <a:srgbClr val="00A3DB"/>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870599"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1" cy="4070978"/>
          </a:xfrm>
          <a:prstGeom prst="rect">
            <a:avLst/>
          </a:prstGeom>
        </p:spPr>
      </p:pic>
    </p:spTree>
    <p:extLst>
      <p:ext uri="{BB962C8B-B14F-4D97-AF65-F5344CB8AC3E}">
        <p14:creationId xmlns:p14="http://schemas.microsoft.com/office/powerpoint/2010/main" val="85700046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Opener Plain">
    <p:bg>
      <p:bgPr>
        <a:solidFill>
          <a:srgbClr val="193E6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10808816"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1" cy="4070978"/>
          </a:xfrm>
          <a:prstGeom prst="rect">
            <a:avLst/>
          </a:prstGeom>
        </p:spPr>
      </p:pic>
    </p:spTree>
    <p:extLst>
      <p:ext uri="{BB962C8B-B14F-4D97-AF65-F5344CB8AC3E}">
        <p14:creationId xmlns:p14="http://schemas.microsoft.com/office/powerpoint/2010/main" val="326170953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Opener Plain">
    <p:bg>
      <p:bgPr>
        <a:solidFill>
          <a:srgbClr val="BE944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858243"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0" cy="4070978"/>
          </a:xfrm>
          <a:prstGeom prst="rect">
            <a:avLst/>
          </a:prstGeom>
        </p:spPr>
      </p:pic>
    </p:spTree>
    <p:extLst>
      <p:ext uri="{BB962C8B-B14F-4D97-AF65-F5344CB8AC3E}">
        <p14:creationId xmlns:p14="http://schemas.microsoft.com/office/powerpoint/2010/main" val="195616028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Opener Plain">
    <p:bg>
      <p:bgPr>
        <a:solidFill>
          <a:srgbClr val="03844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895313"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0" cy="4070978"/>
          </a:xfrm>
          <a:prstGeom prst="rect">
            <a:avLst/>
          </a:prstGeom>
        </p:spPr>
      </p:pic>
    </p:spTree>
    <p:extLst>
      <p:ext uri="{BB962C8B-B14F-4D97-AF65-F5344CB8AC3E}">
        <p14:creationId xmlns:p14="http://schemas.microsoft.com/office/powerpoint/2010/main" val="40713286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ection Opener Plain">
    <p:bg>
      <p:bgPr>
        <a:solidFill>
          <a:srgbClr val="00879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5" y="785486"/>
            <a:ext cx="10882956"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1" cy="4070978"/>
          </a:xfrm>
          <a:prstGeom prst="rect">
            <a:avLst/>
          </a:prstGeom>
        </p:spPr>
      </p:pic>
    </p:spTree>
    <p:extLst>
      <p:ext uri="{BB962C8B-B14F-4D97-AF65-F5344CB8AC3E}">
        <p14:creationId xmlns:p14="http://schemas.microsoft.com/office/powerpoint/2010/main" val="419776625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Section Opener Plain">
    <p:bg>
      <p:bgPr>
        <a:solidFill>
          <a:srgbClr val="9C213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chemeClr val="bg1"/>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796459"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615" y="549275"/>
            <a:ext cx="1474084" cy="116555"/>
          </a:xfrm>
          <a:prstGeom prst="rect">
            <a:avLst/>
          </a:prstGeom>
        </p:spPr>
      </p:pic>
      <p:pic>
        <p:nvPicPr>
          <p:cNvPr id="12" name="Picture 11" descr="Background pattern&#10;&#10;Description automatically generated">
            <a:extLst>
              <a:ext uri="{FF2B5EF4-FFF2-40B4-BE49-F238E27FC236}">
                <a16:creationId xmlns:a16="http://schemas.microsoft.com/office/drawing/2014/main" id="{CCE0B9E9-2737-1841-BBFD-12C4B36F77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2" r="492" b="1789"/>
          <a:stretch/>
        </p:blipFill>
        <p:spPr>
          <a:xfrm>
            <a:off x="-1" y="2787022"/>
            <a:ext cx="12192001" cy="4070978"/>
          </a:xfrm>
          <a:prstGeom prst="rect">
            <a:avLst/>
          </a:prstGeom>
        </p:spPr>
      </p:pic>
    </p:spTree>
    <p:extLst>
      <p:ext uri="{BB962C8B-B14F-4D97-AF65-F5344CB8AC3E}">
        <p14:creationId xmlns:p14="http://schemas.microsoft.com/office/powerpoint/2010/main" val="134052003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Section Opener Plai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rgbClr val="00A3DB"/>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796459" cy="647650"/>
          </a:xfrm>
        </p:spPr>
        <p:txBody>
          <a:bodyPr anchor="b">
            <a:normAutofit/>
          </a:bodyPr>
          <a:lstStyle>
            <a:lvl1pPr algn="l">
              <a:defRPr sz="4000">
                <a:solidFill>
                  <a:srgbClr val="00A3DB"/>
                </a:solidFill>
              </a:defRPr>
            </a:lvl1pPr>
          </a:lstStyle>
          <a:p>
            <a:r>
              <a:rPr lang="en-GB"/>
              <a:t>Section Title</a:t>
            </a:r>
            <a:endParaRPr lang="en-US"/>
          </a:p>
        </p:txBody>
      </p:sp>
      <p:pic>
        <p:nvPicPr>
          <p:cNvPr id="11" name="Picture 10">
            <a:extLst>
              <a:ext uri="{FF2B5EF4-FFF2-40B4-BE49-F238E27FC236}">
                <a16:creationId xmlns:a16="http://schemas.microsoft.com/office/drawing/2014/main" id="{6F0E0944-1A9D-604F-B00B-46B3C1578ECE}"/>
              </a:ext>
            </a:extLst>
          </p:cNvPr>
          <p:cNvPicPr>
            <a:picLocks noChangeAspect="1"/>
          </p:cNvPicPr>
          <p:nvPr userDrawn="1"/>
        </p:nvPicPr>
        <p:blipFill>
          <a:blip r:embed="rId2"/>
          <a:srcRect/>
          <a:stretch/>
        </p:blipFill>
        <p:spPr>
          <a:xfrm>
            <a:off x="777615" y="559096"/>
            <a:ext cx="1474084" cy="96912"/>
          </a:xfrm>
          <a:prstGeom prst="rect">
            <a:avLst/>
          </a:prstGeom>
          <a:noFill/>
        </p:spPr>
      </p:pic>
      <p:pic>
        <p:nvPicPr>
          <p:cNvPr id="12" name="Picture 11">
            <a:extLst>
              <a:ext uri="{FF2B5EF4-FFF2-40B4-BE49-F238E27FC236}">
                <a16:creationId xmlns:a16="http://schemas.microsoft.com/office/drawing/2014/main" id="{CCE0B9E9-2737-1841-BBFD-12C4B36F7791}"/>
              </a:ext>
            </a:extLst>
          </p:cNvPr>
          <p:cNvPicPr>
            <a:picLocks noChangeAspect="1"/>
          </p:cNvPicPr>
          <p:nvPr userDrawn="1"/>
        </p:nvPicPr>
        <p:blipFill>
          <a:blip r:embed="rId3"/>
          <a:srcRect/>
          <a:stretch/>
        </p:blipFill>
        <p:spPr>
          <a:xfrm>
            <a:off x="-60498" y="2900997"/>
            <a:ext cx="12312995" cy="3986820"/>
          </a:xfrm>
          <a:prstGeom prst="rect">
            <a:avLst/>
          </a:prstGeom>
          <a:noFill/>
        </p:spPr>
      </p:pic>
    </p:spTree>
    <p:extLst>
      <p:ext uri="{BB962C8B-B14F-4D97-AF65-F5344CB8AC3E}">
        <p14:creationId xmlns:p14="http://schemas.microsoft.com/office/powerpoint/2010/main" val="220493595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Section Opener Plai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639FB-868D-3B4A-AC95-B5E1EB82B499}"/>
              </a:ext>
            </a:extLst>
          </p:cNvPr>
          <p:cNvSpPr>
            <a:spLocks noGrp="1"/>
          </p:cNvSpPr>
          <p:nvPr>
            <p:ph type="body" sz="quarter" idx="10" hasCustomPrompt="1"/>
          </p:nvPr>
        </p:nvSpPr>
        <p:spPr>
          <a:xfrm>
            <a:off x="720725" y="2130549"/>
            <a:ext cx="5375275" cy="1333500"/>
          </a:xfrm>
        </p:spPr>
        <p:txBody>
          <a:bodyPr>
            <a:normAutofit/>
          </a:bodyPr>
          <a:lstStyle>
            <a:lvl1pPr marL="0" indent="0">
              <a:buNone/>
              <a:defRPr sz="2400">
                <a:solidFill>
                  <a:srgbClr val="44585F"/>
                </a:solidFill>
              </a:defRPr>
            </a:lvl1pPr>
          </a:lstStyle>
          <a:p>
            <a:pPr lvl="0"/>
            <a:r>
              <a:rPr lang="en-US"/>
              <a:t>Description Text</a:t>
            </a:r>
          </a:p>
        </p:txBody>
      </p:sp>
      <p:sp>
        <p:nvSpPr>
          <p:cNvPr id="8" name="Title 1">
            <a:extLst>
              <a:ext uri="{FF2B5EF4-FFF2-40B4-BE49-F238E27FC236}">
                <a16:creationId xmlns:a16="http://schemas.microsoft.com/office/drawing/2014/main" id="{C31765E8-18F0-2C40-8D1D-557200043F17}"/>
              </a:ext>
            </a:extLst>
          </p:cNvPr>
          <p:cNvSpPr>
            <a:spLocks noGrp="1"/>
          </p:cNvSpPr>
          <p:nvPr>
            <p:ph type="ctrTitle" hasCustomPrompt="1"/>
          </p:nvPr>
        </p:nvSpPr>
        <p:spPr>
          <a:xfrm>
            <a:off x="695324" y="785486"/>
            <a:ext cx="10796459" cy="647650"/>
          </a:xfrm>
        </p:spPr>
        <p:txBody>
          <a:bodyPr anchor="b">
            <a:normAutofit/>
          </a:bodyPr>
          <a:lstStyle>
            <a:lvl1pPr algn="l">
              <a:defRPr sz="4000">
                <a:solidFill>
                  <a:srgbClr val="44585F"/>
                </a:solidFill>
              </a:defRPr>
            </a:lvl1pPr>
          </a:lstStyle>
          <a:p>
            <a:r>
              <a:rPr lang="en-GB"/>
              <a:t>Section Title</a:t>
            </a:r>
            <a:endParaRPr lang="en-US"/>
          </a:p>
        </p:txBody>
      </p:sp>
      <p:pic>
        <p:nvPicPr>
          <p:cNvPr id="12" name="Picture 11">
            <a:extLst>
              <a:ext uri="{FF2B5EF4-FFF2-40B4-BE49-F238E27FC236}">
                <a16:creationId xmlns:a16="http://schemas.microsoft.com/office/drawing/2014/main" id="{CCE0B9E9-2737-1841-BBFD-12C4B36F7791}"/>
              </a:ext>
            </a:extLst>
          </p:cNvPr>
          <p:cNvPicPr>
            <a:picLocks noChangeAspect="1"/>
          </p:cNvPicPr>
          <p:nvPr userDrawn="1"/>
        </p:nvPicPr>
        <p:blipFill>
          <a:blip r:embed="rId2"/>
          <a:srcRect/>
          <a:stretch/>
        </p:blipFill>
        <p:spPr>
          <a:xfrm>
            <a:off x="-60498" y="2900997"/>
            <a:ext cx="12312995" cy="3986820"/>
          </a:xfrm>
          <a:prstGeom prst="rect">
            <a:avLst/>
          </a:prstGeom>
          <a:noFill/>
        </p:spPr>
      </p:pic>
      <p:pic>
        <p:nvPicPr>
          <p:cNvPr id="9" name="Picture 8">
            <a:extLst>
              <a:ext uri="{FF2B5EF4-FFF2-40B4-BE49-F238E27FC236}">
                <a16:creationId xmlns:a16="http://schemas.microsoft.com/office/drawing/2014/main" id="{D8EE80B7-E403-0F4D-86D0-47CD89F1349B}"/>
              </a:ext>
            </a:extLst>
          </p:cNvPr>
          <p:cNvPicPr>
            <a:picLocks noChangeAspect="1"/>
          </p:cNvPicPr>
          <p:nvPr userDrawn="1"/>
        </p:nvPicPr>
        <p:blipFill>
          <a:blip r:embed="rId3"/>
          <a:srcRect/>
          <a:stretch/>
        </p:blipFill>
        <p:spPr>
          <a:xfrm>
            <a:off x="777616" y="559096"/>
            <a:ext cx="1474082" cy="96912"/>
          </a:xfrm>
          <a:prstGeom prst="rect">
            <a:avLst/>
          </a:prstGeom>
          <a:noFill/>
        </p:spPr>
      </p:pic>
    </p:spTree>
    <p:extLst>
      <p:ext uri="{BB962C8B-B14F-4D97-AF65-F5344CB8AC3E}">
        <p14:creationId xmlns:p14="http://schemas.microsoft.com/office/powerpoint/2010/main" val="376776426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ll Quote / Feature Text">
    <p:bg>
      <p:bgPr>
        <a:solidFill>
          <a:srgbClr val="00A3DB">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9022B-345F-4540-962A-EA02759C61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25" y="1215651"/>
            <a:ext cx="2743200" cy="216904"/>
          </a:xfrm>
          <a:prstGeom prst="rect">
            <a:avLst/>
          </a:prstGeom>
        </p:spPr>
      </p:pic>
      <p:pic>
        <p:nvPicPr>
          <p:cNvPr id="5" name="Picture 4">
            <a:extLst>
              <a:ext uri="{FF2B5EF4-FFF2-40B4-BE49-F238E27FC236}">
                <a16:creationId xmlns:a16="http://schemas.microsoft.com/office/drawing/2014/main" id="{72EF01DD-8374-8B40-8D6F-28F905221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7" name="Text Placeholder 6">
            <a:extLst>
              <a:ext uri="{FF2B5EF4-FFF2-40B4-BE49-F238E27FC236}">
                <a16:creationId xmlns:a16="http://schemas.microsoft.com/office/drawing/2014/main" id="{029C3796-A396-2443-9085-EFBF62C3FD67}"/>
              </a:ext>
            </a:extLst>
          </p:cNvPr>
          <p:cNvSpPr>
            <a:spLocks noGrp="1"/>
          </p:cNvSpPr>
          <p:nvPr>
            <p:ph type="body" sz="quarter" idx="10" hasCustomPrompt="1"/>
          </p:nvPr>
        </p:nvSpPr>
        <p:spPr>
          <a:xfrm>
            <a:off x="695325" y="1614552"/>
            <a:ext cx="5400675" cy="3108325"/>
          </a:xfrm>
        </p:spPr>
        <p:txBody>
          <a:bodyPr>
            <a:normAutofit/>
          </a:bodyPr>
          <a:lstStyle>
            <a:lvl1pPr marL="0" indent="0">
              <a:buNone/>
              <a:defRPr sz="3500">
                <a:latin typeface="+mn-lt"/>
              </a:defRPr>
            </a:lvl1pPr>
          </a:lstStyle>
          <a:p>
            <a:r>
              <a:rPr lang="en-US" b="1" err="1">
                <a:solidFill>
                  <a:srgbClr val="00A3DB"/>
                </a:solidFill>
              </a:rPr>
              <a:t>Whakamana</a:t>
            </a:r>
            <a:r>
              <a:rPr lang="en-US" b="1">
                <a:solidFill>
                  <a:srgbClr val="00A3DB"/>
                </a:solidFill>
              </a:rPr>
              <a:t> I </a:t>
            </a:r>
            <a:r>
              <a:rPr lang="en-US" b="1" err="1">
                <a:solidFill>
                  <a:srgbClr val="00A3DB"/>
                </a:solidFill>
              </a:rPr>
              <a:t>te</a:t>
            </a:r>
            <a:r>
              <a:rPr lang="en-US" b="1">
                <a:solidFill>
                  <a:srgbClr val="00A3DB"/>
                </a:solidFill>
              </a:rPr>
              <a:t> mauri </a:t>
            </a:r>
            <a:br>
              <a:rPr lang="en-US" b="1">
                <a:solidFill>
                  <a:srgbClr val="00A3DB"/>
                </a:solidFill>
              </a:rPr>
            </a:br>
            <a:r>
              <a:rPr lang="en-US" b="1" err="1">
                <a:solidFill>
                  <a:srgbClr val="00A3DB"/>
                </a:solidFill>
              </a:rPr>
              <a:t>hiko</a:t>
            </a:r>
            <a:r>
              <a:rPr lang="en-US" b="1">
                <a:solidFill>
                  <a:srgbClr val="00A3DB"/>
                </a:solidFill>
              </a:rPr>
              <a:t> </a:t>
            </a:r>
            <a:r>
              <a:rPr lang="en-US" b="1" err="1">
                <a:solidFill>
                  <a:srgbClr val="00A3DB"/>
                </a:solidFill>
              </a:rPr>
              <a:t>tū</a:t>
            </a:r>
            <a:r>
              <a:rPr lang="en-US" b="1">
                <a:solidFill>
                  <a:srgbClr val="00A3DB"/>
                </a:solidFill>
              </a:rPr>
              <a:t> </a:t>
            </a:r>
            <a:r>
              <a:rPr lang="en-US" b="1" err="1">
                <a:solidFill>
                  <a:srgbClr val="00A3DB"/>
                </a:solidFill>
              </a:rPr>
              <a:t>mai</a:t>
            </a:r>
            <a:r>
              <a:rPr lang="en-US" b="1">
                <a:solidFill>
                  <a:srgbClr val="00A3DB"/>
                </a:solidFill>
              </a:rPr>
              <a:t> Aotearoa. </a:t>
            </a:r>
            <a:br>
              <a:rPr lang="en-US" b="1">
                <a:solidFill>
                  <a:srgbClr val="00A3DB"/>
                </a:solidFill>
              </a:rPr>
            </a:br>
            <a:r>
              <a:rPr lang="en-US">
                <a:solidFill>
                  <a:srgbClr val="00A3DB"/>
                </a:solidFill>
              </a:rPr>
              <a:t>Empowering the energy </a:t>
            </a:r>
            <a:br>
              <a:rPr lang="en-US">
                <a:solidFill>
                  <a:srgbClr val="00A3DB"/>
                </a:solidFill>
              </a:rPr>
            </a:br>
            <a:r>
              <a:rPr lang="en-US">
                <a:solidFill>
                  <a:srgbClr val="00A3DB"/>
                </a:solidFill>
              </a:rPr>
              <a:t>future for New Zealand.</a:t>
            </a:r>
          </a:p>
        </p:txBody>
      </p:sp>
    </p:spTree>
    <p:extLst>
      <p:ext uri="{BB962C8B-B14F-4D97-AF65-F5344CB8AC3E}">
        <p14:creationId xmlns:p14="http://schemas.microsoft.com/office/powerpoint/2010/main" val="3416205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eature Text and Image">
    <p:spTree>
      <p:nvGrpSpPr>
        <p:cNvPr id="1" name=""/>
        <p:cNvGrpSpPr/>
        <p:nvPr/>
      </p:nvGrpSpPr>
      <p:grpSpPr>
        <a:xfrm>
          <a:off x="0" y="0"/>
          <a:ext cx="0" cy="0"/>
          <a:chOff x="0" y="0"/>
          <a:chExt cx="0" cy="0"/>
        </a:xfrm>
      </p:grpSpPr>
      <p:pic>
        <p:nvPicPr>
          <p:cNvPr id="3" name="Picture 2" descr="A person and a child sitting at a table with a computer&#10;&#10;Description automatically generated with low confidence">
            <a:extLst>
              <a:ext uri="{FF2B5EF4-FFF2-40B4-BE49-F238E27FC236}">
                <a16:creationId xmlns:a16="http://schemas.microsoft.com/office/drawing/2014/main" id="{7C9BF6D1-824B-E94D-940C-1B71EE0166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E81AA43-8889-484B-A1FE-FF492CDB4D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7" name="Text Placeholder 6">
            <a:extLst>
              <a:ext uri="{FF2B5EF4-FFF2-40B4-BE49-F238E27FC236}">
                <a16:creationId xmlns:a16="http://schemas.microsoft.com/office/drawing/2014/main" id="{DCA02E3B-2945-3F40-86E1-6BFD241CF214}"/>
              </a:ext>
            </a:extLst>
          </p:cNvPr>
          <p:cNvSpPr>
            <a:spLocks noGrp="1"/>
          </p:cNvSpPr>
          <p:nvPr>
            <p:ph type="body" sz="quarter" idx="10" hasCustomPrompt="1"/>
          </p:nvPr>
        </p:nvSpPr>
        <p:spPr>
          <a:xfrm>
            <a:off x="7333779" y="803783"/>
            <a:ext cx="4098925" cy="2460625"/>
          </a:xfrm>
        </p:spPr>
        <p:txBody>
          <a:bodyPr/>
          <a:lstStyle>
            <a:lvl1pPr marL="0" indent="0">
              <a:buNone/>
              <a:defRPr>
                <a:latin typeface="+mn-lt"/>
              </a:defRPr>
            </a:lvl1pPr>
          </a:lstStyle>
          <a:p>
            <a:r>
              <a:rPr lang="en-US" sz="2800" b="1" err="1">
                <a:solidFill>
                  <a:schemeClr val="bg1"/>
                </a:solidFill>
              </a:rPr>
              <a:t>Whakamana</a:t>
            </a:r>
            <a:r>
              <a:rPr lang="en-US" sz="2800" b="1">
                <a:solidFill>
                  <a:schemeClr val="bg1"/>
                </a:solidFill>
              </a:rPr>
              <a:t> I </a:t>
            </a:r>
            <a:r>
              <a:rPr lang="en-US" sz="2800" b="1" err="1">
                <a:solidFill>
                  <a:schemeClr val="bg1"/>
                </a:solidFill>
              </a:rPr>
              <a:t>te</a:t>
            </a:r>
            <a:r>
              <a:rPr lang="en-US" sz="2800" b="1">
                <a:solidFill>
                  <a:schemeClr val="bg1"/>
                </a:solidFill>
              </a:rPr>
              <a:t> mauri </a:t>
            </a:r>
            <a:r>
              <a:rPr lang="en-US" sz="2800" b="1" err="1">
                <a:solidFill>
                  <a:schemeClr val="bg1"/>
                </a:solidFill>
              </a:rPr>
              <a:t>hiko</a:t>
            </a:r>
            <a:r>
              <a:rPr lang="en-US" sz="2800" b="1">
                <a:solidFill>
                  <a:schemeClr val="bg1"/>
                </a:solidFill>
              </a:rPr>
              <a:t> </a:t>
            </a:r>
            <a:r>
              <a:rPr lang="en-US" sz="2800" b="1" err="1">
                <a:solidFill>
                  <a:schemeClr val="bg1"/>
                </a:solidFill>
              </a:rPr>
              <a:t>tū</a:t>
            </a:r>
            <a:r>
              <a:rPr lang="en-US" sz="2800" b="1">
                <a:solidFill>
                  <a:schemeClr val="bg1"/>
                </a:solidFill>
              </a:rPr>
              <a:t> </a:t>
            </a:r>
            <a:r>
              <a:rPr lang="en-US" sz="2800" b="1" err="1">
                <a:solidFill>
                  <a:schemeClr val="bg1"/>
                </a:solidFill>
              </a:rPr>
              <a:t>mai</a:t>
            </a:r>
            <a:r>
              <a:rPr lang="en-US" sz="2800" b="1">
                <a:solidFill>
                  <a:schemeClr val="bg1"/>
                </a:solidFill>
              </a:rPr>
              <a:t> Aotearoa. </a:t>
            </a:r>
            <a:r>
              <a:rPr lang="en-US" sz="2800">
                <a:solidFill>
                  <a:schemeClr val="bg1"/>
                </a:solidFill>
              </a:rPr>
              <a:t>Empowering the energy future for New Zealand.</a:t>
            </a:r>
          </a:p>
        </p:txBody>
      </p:sp>
    </p:spTree>
    <p:extLst>
      <p:ext uri="{BB962C8B-B14F-4D97-AF65-F5344CB8AC3E}">
        <p14:creationId xmlns:p14="http://schemas.microsoft.com/office/powerpoint/2010/main" val="42762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Opener Image &amp; Graphic">
    <p:bg>
      <p:bgRef idx="1001">
        <a:schemeClr val="bg1"/>
      </p:bgRef>
    </p:bg>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92927F82-5524-9B45-990D-636BE5050C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94DAF129-1CF9-9B45-AEF3-A2BE3995CFA6}"/>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 </a:t>
            </a:r>
            <a:endParaRPr lang="en-US"/>
          </a:p>
        </p:txBody>
      </p:sp>
      <p:pic>
        <p:nvPicPr>
          <p:cNvPr id="11" name="Picture 10">
            <a:extLst>
              <a:ext uri="{FF2B5EF4-FFF2-40B4-BE49-F238E27FC236}">
                <a16:creationId xmlns:a16="http://schemas.microsoft.com/office/drawing/2014/main" id="{C6482ED9-98CC-254B-B192-37C19E1DF0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8C0CBCD5-7E32-0840-A889-3FB4006D7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405407355"/>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39A2A4-9684-324C-8EF9-DC51CB3FC7C7}"/>
              </a:ext>
            </a:extLst>
          </p:cNvPr>
          <p:cNvSpPr>
            <a:spLocks noGrp="1"/>
          </p:cNvSpPr>
          <p:nvPr>
            <p:ph type="ctrTitle" hasCustomPrompt="1"/>
          </p:nvPr>
        </p:nvSpPr>
        <p:spPr>
          <a:xfrm>
            <a:off x="703117" y="549275"/>
            <a:ext cx="6142525" cy="654482"/>
          </a:xfrm>
        </p:spPr>
        <p:txBody>
          <a:bodyPr anchor="b">
            <a:normAutofit/>
          </a:bodyPr>
          <a:lstStyle>
            <a:lvl1pPr algn="l">
              <a:defRPr sz="3000">
                <a:solidFill>
                  <a:srgbClr val="00A3DB"/>
                </a:solidFill>
              </a:defRPr>
            </a:lvl1pPr>
          </a:lstStyle>
          <a:p>
            <a:r>
              <a:rPr lang="en-GB"/>
              <a:t>Slide Heading</a:t>
            </a:r>
            <a:endParaRPr lang="en-US"/>
          </a:p>
        </p:txBody>
      </p:sp>
      <p:sp>
        <p:nvSpPr>
          <p:cNvPr id="14" name="Subtitle 2">
            <a:extLst>
              <a:ext uri="{FF2B5EF4-FFF2-40B4-BE49-F238E27FC236}">
                <a16:creationId xmlns:a16="http://schemas.microsoft.com/office/drawing/2014/main" id="{AF104B76-A304-CF44-911F-340C9AE489E3}"/>
              </a:ext>
            </a:extLst>
          </p:cNvPr>
          <p:cNvSpPr>
            <a:spLocks noGrp="1"/>
          </p:cNvSpPr>
          <p:nvPr>
            <p:ph type="subTitle" idx="1" hasCustomPrompt="1"/>
          </p:nvPr>
        </p:nvSpPr>
        <p:spPr>
          <a:xfrm>
            <a:off x="703118" y="1504828"/>
            <a:ext cx="5392882" cy="244213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Intro text </a:t>
            </a:r>
            <a:r>
              <a:rPr lang="en-US"/>
              <a:t>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7" name="TextBox 6">
            <a:extLst>
              <a:ext uri="{FF2B5EF4-FFF2-40B4-BE49-F238E27FC236}">
                <a16:creationId xmlns:a16="http://schemas.microsoft.com/office/drawing/2014/main" id="{3393D38A-BBC2-4047-A8AC-29769D16DE5F}"/>
              </a:ext>
            </a:extLst>
          </p:cNvPr>
          <p:cNvSpPr txBox="1"/>
          <p:nvPr userDrawn="1"/>
        </p:nvSpPr>
        <p:spPr>
          <a:xfrm>
            <a:off x="2185639" y="1672683"/>
            <a:ext cx="184731" cy="369332"/>
          </a:xfrm>
          <a:prstGeom prst="rect">
            <a:avLst/>
          </a:prstGeom>
          <a:noFill/>
        </p:spPr>
        <p:txBody>
          <a:bodyPr wrap="none" rtlCol="0">
            <a:spAutoFit/>
          </a:bodyPr>
          <a:lstStyle/>
          <a:p>
            <a:endParaRPr lang="en-US"/>
          </a:p>
        </p:txBody>
      </p:sp>
      <p:sp>
        <p:nvSpPr>
          <p:cNvPr id="8" name="Picture Placeholder 4">
            <a:extLst>
              <a:ext uri="{FF2B5EF4-FFF2-40B4-BE49-F238E27FC236}">
                <a16:creationId xmlns:a16="http://schemas.microsoft.com/office/drawing/2014/main" id="{1D1A0AA3-542D-EF49-BCE0-BC85FC703712}"/>
              </a:ext>
            </a:extLst>
          </p:cNvPr>
          <p:cNvSpPr>
            <a:spLocks noGrp="1"/>
          </p:cNvSpPr>
          <p:nvPr>
            <p:ph type="pic" sz="quarter" idx="10" hasCustomPrompt="1"/>
          </p:nvPr>
        </p:nvSpPr>
        <p:spPr>
          <a:xfrm>
            <a:off x="7159174" y="0"/>
            <a:ext cx="5038725" cy="6452916"/>
          </a:xfrm>
        </p:spPr>
        <p:txBody>
          <a:bodyPr/>
          <a:lstStyle>
            <a:lvl1pPr>
              <a:defRPr>
                <a:solidFill>
                  <a:schemeClr val="tx1"/>
                </a:solidFill>
              </a:defRPr>
            </a:lvl1pPr>
          </a:lstStyle>
          <a:p>
            <a:r>
              <a:rPr lang="en-US"/>
              <a:t>Click icon to add image</a:t>
            </a:r>
          </a:p>
        </p:txBody>
      </p:sp>
      <p:pic>
        <p:nvPicPr>
          <p:cNvPr id="9" name="Picture 8">
            <a:extLst>
              <a:ext uri="{FF2B5EF4-FFF2-40B4-BE49-F238E27FC236}">
                <a16:creationId xmlns:a16="http://schemas.microsoft.com/office/drawing/2014/main" id="{DC292AA3-814C-7E4A-A54E-96B433E1A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2979151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Reversed">
    <p:bg>
      <p:bgPr>
        <a:solidFill>
          <a:srgbClr val="1F3657"/>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39A2A4-9684-324C-8EF9-DC51CB3FC7C7}"/>
              </a:ext>
            </a:extLst>
          </p:cNvPr>
          <p:cNvSpPr>
            <a:spLocks noGrp="1"/>
          </p:cNvSpPr>
          <p:nvPr>
            <p:ph type="ctrTitle" hasCustomPrompt="1"/>
          </p:nvPr>
        </p:nvSpPr>
        <p:spPr>
          <a:xfrm>
            <a:off x="703117" y="549275"/>
            <a:ext cx="6068385" cy="654482"/>
          </a:xfrm>
        </p:spPr>
        <p:txBody>
          <a:bodyPr anchor="b">
            <a:normAutofit/>
          </a:bodyPr>
          <a:lstStyle>
            <a:lvl1pPr algn="l">
              <a:defRPr sz="3000">
                <a:solidFill>
                  <a:schemeClr val="bg1"/>
                </a:solidFill>
              </a:defRPr>
            </a:lvl1pPr>
          </a:lstStyle>
          <a:p>
            <a:r>
              <a:rPr lang="en-GB"/>
              <a:t>Slide Heading</a:t>
            </a:r>
            <a:endParaRPr lang="en-US"/>
          </a:p>
        </p:txBody>
      </p:sp>
      <p:sp>
        <p:nvSpPr>
          <p:cNvPr id="14" name="Subtitle 2">
            <a:extLst>
              <a:ext uri="{FF2B5EF4-FFF2-40B4-BE49-F238E27FC236}">
                <a16:creationId xmlns:a16="http://schemas.microsoft.com/office/drawing/2014/main" id="{AF104B76-A304-CF44-911F-340C9AE489E3}"/>
              </a:ext>
            </a:extLst>
          </p:cNvPr>
          <p:cNvSpPr>
            <a:spLocks noGrp="1"/>
          </p:cNvSpPr>
          <p:nvPr>
            <p:ph type="subTitle" idx="1" hasCustomPrompt="1"/>
          </p:nvPr>
        </p:nvSpPr>
        <p:spPr>
          <a:xfrm>
            <a:off x="703118" y="1504828"/>
            <a:ext cx="5392882" cy="274389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800" b="0" i="0">
                <a:solidFill>
                  <a:schemeClr val="bg1"/>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Intro text </a:t>
            </a:r>
            <a:r>
              <a:rPr lang="en-US"/>
              <a:t>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 </a:t>
            </a:r>
            <a:r>
              <a:rPr lang="en-US" err="1"/>
              <a:t>amet</a:t>
            </a:r>
            <a:r>
              <a:rPr lang="en-US"/>
              <a:t> lorem ipsum dolor 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5" name="Picture Placeholder 4">
            <a:extLst>
              <a:ext uri="{FF2B5EF4-FFF2-40B4-BE49-F238E27FC236}">
                <a16:creationId xmlns:a16="http://schemas.microsoft.com/office/drawing/2014/main" id="{E4D1458F-B6B2-084D-8501-9C33E9348C2F}"/>
              </a:ext>
            </a:extLst>
          </p:cNvPr>
          <p:cNvSpPr>
            <a:spLocks noGrp="1"/>
          </p:cNvSpPr>
          <p:nvPr>
            <p:ph type="pic" sz="quarter" idx="10" hasCustomPrompt="1"/>
          </p:nvPr>
        </p:nvSpPr>
        <p:spPr>
          <a:xfrm>
            <a:off x="7153275" y="0"/>
            <a:ext cx="5038725" cy="6442051"/>
          </a:xfrm>
        </p:spPr>
        <p:txBody>
          <a:bodyPr/>
          <a:lstStyle>
            <a:lvl1pPr>
              <a:defRPr>
                <a:solidFill>
                  <a:schemeClr val="bg1"/>
                </a:solidFill>
              </a:defRPr>
            </a:lvl1pPr>
          </a:lstStyle>
          <a:p>
            <a:r>
              <a:rPr lang="en-US"/>
              <a:t>Click icon to add image</a:t>
            </a:r>
          </a:p>
        </p:txBody>
      </p:sp>
      <p:pic>
        <p:nvPicPr>
          <p:cNvPr id="9" name="Picture 8">
            <a:extLst>
              <a:ext uri="{FF2B5EF4-FFF2-40B4-BE49-F238E27FC236}">
                <a16:creationId xmlns:a16="http://schemas.microsoft.com/office/drawing/2014/main" id="{7F111783-D4E2-654D-A029-D2E75F6612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3655430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Bullet Poin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7" y="549275"/>
            <a:ext cx="11011087" cy="654482"/>
          </a:xfrm>
        </p:spPr>
        <p:txBody>
          <a:bodyPr anchor="b">
            <a:normAutofit/>
          </a:bodyPr>
          <a:lstStyle>
            <a:lvl1pPr algn="l">
              <a:defRPr sz="3000">
                <a:solidFill>
                  <a:srgbClr val="00A3DB"/>
                </a:solidFill>
              </a:defRPr>
            </a:lvl1pPr>
          </a:lstStyle>
          <a:p>
            <a:r>
              <a:rPr lang="en-GB"/>
              <a:t>Slide Heading</a:t>
            </a:r>
            <a:endParaRPr lang="en-US"/>
          </a:p>
        </p:txBody>
      </p:sp>
      <p:pic>
        <p:nvPicPr>
          <p:cNvPr id="5" name="Picture 4">
            <a:extLst>
              <a:ext uri="{FF2B5EF4-FFF2-40B4-BE49-F238E27FC236}">
                <a16:creationId xmlns:a16="http://schemas.microsoft.com/office/drawing/2014/main" id="{16D7F42E-6BDC-0840-B204-D22E3D07D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9" name="Text Placeholder 2">
            <a:extLst>
              <a:ext uri="{FF2B5EF4-FFF2-40B4-BE49-F238E27FC236}">
                <a16:creationId xmlns:a16="http://schemas.microsoft.com/office/drawing/2014/main" id="{9B87A621-E50F-40D4-B273-8E62E30FA513}"/>
              </a:ext>
            </a:extLst>
          </p:cNvPr>
          <p:cNvSpPr>
            <a:spLocks noGrp="1"/>
          </p:cNvSpPr>
          <p:nvPr>
            <p:ph type="body" sz="quarter" idx="10"/>
          </p:nvPr>
        </p:nvSpPr>
        <p:spPr>
          <a:xfrm>
            <a:off x="703117" y="1504828"/>
            <a:ext cx="10917383" cy="2544286"/>
          </a:xfrm>
        </p:spPr>
        <p:txBody>
          <a:bodyPr>
            <a:spAutoFit/>
          </a:bodyPr>
          <a:lstStyle>
            <a:lvl1pPr marL="361950" indent="-361950">
              <a:spcBef>
                <a:spcPts val="1000"/>
              </a:spcBef>
              <a:defRPr sz="2800">
                <a:solidFill>
                  <a:schemeClr val="accent1"/>
                </a:solidFill>
                <a:latin typeface="+mj-lt"/>
              </a:defRPr>
            </a:lvl1pPr>
            <a:lvl2pPr marL="714375" indent="-352425">
              <a:spcBef>
                <a:spcPts val="1000"/>
              </a:spcBef>
              <a:defRPr sz="2800">
                <a:solidFill>
                  <a:schemeClr val="accent1"/>
                </a:solidFill>
                <a:latin typeface="+mj-lt"/>
              </a:defRPr>
            </a:lvl2pPr>
            <a:lvl3pPr marL="1076325" indent="-361950">
              <a:spcBef>
                <a:spcPts val="1000"/>
              </a:spcBef>
              <a:defRPr sz="2800">
                <a:solidFill>
                  <a:schemeClr val="accent1"/>
                </a:solidFill>
                <a:latin typeface="+mj-lt"/>
              </a:defRPr>
            </a:lvl3pPr>
            <a:lvl4pPr marL="1438275" indent="-361950">
              <a:spcBef>
                <a:spcPts val="1000"/>
              </a:spcBef>
              <a:defRPr sz="2800">
                <a:solidFill>
                  <a:schemeClr val="accent1"/>
                </a:solidFill>
                <a:latin typeface="+mj-lt"/>
              </a:defRPr>
            </a:lvl4pPr>
            <a:lvl5pPr marL="1790700" indent="-352425">
              <a:spcBef>
                <a:spcPts val="1000"/>
              </a:spcBef>
              <a:defRPr sz="28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495722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Bullet Point Reversed">
    <p:bg>
      <p:bgPr>
        <a:solidFill>
          <a:srgbClr val="00A3D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B3F731-98EA-F544-8A2A-500492361372}"/>
              </a:ext>
            </a:extLst>
          </p:cNvPr>
          <p:cNvSpPr>
            <a:spLocks noGrp="1"/>
          </p:cNvSpPr>
          <p:nvPr>
            <p:ph type="ctrTitle" hasCustomPrompt="1"/>
          </p:nvPr>
        </p:nvSpPr>
        <p:spPr>
          <a:xfrm>
            <a:off x="703117" y="549275"/>
            <a:ext cx="10986375" cy="654482"/>
          </a:xfrm>
        </p:spPr>
        <p:txBody>
          <a:bodyPr anchor="b">
            <a:normAutofit/>
          </a:bodyPr>
          <a:lstStyle>
            <a:lvl1pPr algn="l">
              <a:defRPr sz="3000">
                <a:solidFill>
                  <a:schemeClr val="bg1"/>
                </a:solidFill>
              </a:defRPr>
            </a:lvl1pPr>
          </a:lstStyle>
          <a:p>
            <a:r>
              <a:rPr lang="en-GB"/>
              <a:t>Slide Heading</a:t>
            </a:r>
            <a:endParaRPr lang="en-US"/>
          </a:p>
        </p:txBody>
      </p:sp>
      <p:pic>
        <p:nvPicPr>
          <p:cNvPr id="5" name="Picture 4">
            <a:extLst>
              <a:ext uri="{FF2B5EF4-FFF2-40B4-BE49-F238E27FC236}">
                <a16:creationId xmlns:a16="http://schemas.microsoft.com/office/drawing/2014/main" id="{36D35CE5-9132-AC4C-A306-9F1001ABC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3" name="Text Placeholder 2">
            <a:extLst>
              <a:ext uri="{FF2B5EF4-FFF2-40B4-BE49-F238E27FC236}">
                <a16:creationId xmlns:a16="http://schemas.microsoft.com/office/drawing/2014/main" id="{FB2F27D9-FA2A-4C03-8339-B72CD9BAACE0}"/>
              </a:ext>
            </a:extLst>
          </p:cNvPr>
          <p:cNvSpPr>
            <a:spLocks noGrp="1"/>
          </p:cNvSpPr>
          <p:nvPr>
            <p:ph type="body" sz="quarter" idx="10"/>
          </p:nvPr>
        </p:nvSpPr>
        <p:spPr>
          <a:xfrm>
            <a:off x="703117" y="1504828"/>
            <a:ext cx="10917383" cy="2544286"/>
          </a:xfrm>
        </p:spPr>
        <p:txBody>
          <a:bodyPr>
            <a:spAutoFit/>
          </a:bodyPr>
          <a:lstStyle>
            <a:lvl1pPr marL="361950" indent="-361950">
              <a:spcBef>
                <a:spcPts val="1000"/>
              </a:spcBef>
              <a:defRPr sz="2800">
                <a:solidFill>
                  <a:schemeClr val="bg1"/>
                </a:solidFill>
                <a:latin typeface="+mj-lt"/>
              </a:defRPr>
            </a:lvl1pPr>
            <a:lvl2pPr marL="714375" indent="-352425">
              <a:spcBef>
                <a:spcPts val="1000"/>
              </a:spcBef>
              <a:defRPr sz="2800">
                <a:solidFill>
                  <a:schemeClr val="bg1"/>
                </a:solidFill>
                <a:latin typeface="+mj-lt"/>
              </a:defRPr>
            </a:lvl2pPr>
            <a:lvl3pPr marL="1076325" indent="-361950">
              <a:spcBef>
                <a:spcPts val="1000"/>
              </a:spcBef>
              <a:defRPr sz="2800">
                <a:solidFill>
                  <a:schemeClr val="bg1"/>
                </a:solidFill>
                <a:latin typeface="+mj-lt"/>
              </a:defRPr>
            </a:lvl3pPr>
            <a:lvl4pPr marL="1438275" indent="-361950">
              <a:spcBef>
                <a:spcPts val="1000"/>
              </a:spcBef>
              <a:defRPr sz="2800">
                <a:solidFill>
                  <a:schemeClr val="bg1"/>
                </a:solidFill>
                <a:latin typeface="+mj-lt"/>
              </a:defRPr>
            </a:lvl4pPr>
            <a:lvl5pPr marL="1790700" indent="-352425">
              <a:spcBef>
                <a:spcPts val="1000"/>
              </a:spcBef>
              <a:defRPr sz="28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80108747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Diagram">
    <p:bg>
      <p:bgRef idx="1001">
        <a:schemeClr val="bg1"/>
      </p:bgRef>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C62723A-448F-B348-ABD7-20AC38419D4C}"/>
              </a:ext>
            </a:extLst>
          </p:cNvPr>
          <p:cNvSpPr>
            <a:spLocks noGrp="1"/>
          </p:cNvSpPr>
          <p:nvPr>
            <p:ph type="subTitle" idx="1" hasCustomPrompt="1"/>
          </p:nvPr>
        </p:nvSpPr>
        <p:spPr>
          <a:xfrm>
            <a:off x="695324" y="5940056"/>
            <a:ext cx="5400675" cy="36866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smtClean="0">
                <a:solidFill>
                  <a:srgbClr val="44585F"/>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Diagram Caption</a:t>
            </a:r>
          </a:p>
        </p:txBody>
      </p:sp>
      <p:sp>
        <p:nvSpPr>
          <p:cNvPr id="16" name="Title 1">
            <a:extLst>
              <a:ext uri="{FF2B5EF4-FFF2-40B4-BE49-F238E27FC236}">
                <a16:creationId xmlns:a16="http://schemas.microsoft.com/office/drawing/2014/main" id="{DDC03262-BA03-6248-8C76-B702A842BB74}"/>
              </a:ext>
            </a:extLst>
          </p:cNvPr>
          <p:cNvSpPr>
            <a:spLocks noGrp="1"/>
          </p:cNvSpPr>
          <p:nvPr>
            <p:ph type="ctrTitle" hasCustomPrompt="1"/>
          </p:nvPr>
        </p:nvSpPr>
        <p:spPr>
          <a:xfrm>
            <a:off x="700970" y="549275"/>
            <a:ext cx="10795706" cy="663040"/>
          </a:xfrm>
        </p:spPr>
        <p:txBody>
          <a:bodyPr anchor="b">
            <a:noAutofit/>
          </a:bodyPr>
          <a:lstStyle>
            <a:lvl1pPr algn="l">
              <a:defRPr sz="3000">
                <a:solidFill>
                  <a:srgbClr val="44585F"/>
                </a:solidFill>
              </a:defRPr>
            </a:lvl1pPr>
          </a:lstStyle>
          <a:p>
            <a:r>
              <a:rPr lang="en-GB"/>
              <a:t>Slide Heading</a:t>
            </a:r>
            <a:endParaRPr lang="en-US"/>
          </a:p>
        </p:txBody>
      </p:sp>
      <p:sp>
        <p:nvSpPr>
          <p:cNvPr id="4" name="Picture Placeholder 3">
            <a:extLst>
              <a:ext uri="{FF2B5EF4-FFF2-40B4-BE49-F238E27FC236}">
                <a16:creationId xmlns:a16="http://schemas.microsoft.com/office/drawing/2014/main" id="{1D4E2E3E-103B-D24C-B60C-C131D2B7C74A}"/>
              </a:ext>
            </a:extLst>
          </p:cNvPr>
          <p:cNvSpPr>
            <a:spLocks noGrp="1"/>
          </p:cNvSpPr>
          <p:nvPr>
            <p:ph type="pic" sz="quarter" idx="11" hasCustomPrompt="1"/>
          </p:nvPr>
        </p:nvSpPr>
        <p:spPr>
          <a:xfrm>
            <a:off x="3460830" y="1342515"/>
            <a:ext cx="8035846" cy="4597542"/>
          </a:xfrm>
        </p:spPr>
        <p:txBody>
          <a:bodyPr/>
          <a:lstStyle>
            <a:lvl1pPr marL="0" indent="0">
              <a:buNone/>
              <a:defRPr/>
            </a:lvl1pPr>
          </a:lstStyle>
          <a:p>
            <a:r>
              <a:rPr lang="en-US"/>
              <a:t>  Click icon to add graph or table</a:t>
            </a:r>
          </a:p>
        </p:txBody>
      </p:sp>
      <p:sp>
        <p:nvSpPr>
          <p:cNvPr id="10" name="Text Placeholder 9">
            <a:extLst>
              <a:ext uri="{FF2B5EF4-FFF2-40B4-BE49-F238E27FC236}">
                <a16:creationId xmlns:a16="http://schemas.microsoft.com/office/drawing/2014/main" id="{415EC23C-D6F4-2F4F-9BDF-13664B4C618F}"/>
              </a:ext>
            </a:extLst>
          </p:cNvPr>
          <p:cNvSpPr>
            <a:spLocks noGrp="1"/>
          </p:cNvSpPr>
          <p:nvPr>
            <p:ph type="body" sz="quarter" idx="12" hasCustomPrompt="1"/>
          </p:nvPr>
        </p:nvSpPr>
        <p:spPr>
          <a:xfrm>
            <a:off x="695325" y="1346056"/>
            <a:ext cx="2522538" cy="3530600"/>
          </a:xfrm>
        </p:spPr>
        <p:txBody>
          <a:bodyPr>
            <a:normAutofit/>
          </a:bodyPr>
          <a:lstStyle>
            <a:lvl1pPr marL="0" indent="0">
              <a:buNone/>
              <a:defRPr sz="22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GB"/>
              <a:t>Body text </a:t>
            </a:r>
            <a:r>
              <a:rPr lang="en-US"/>
              <a:t>lorem ipsum dolor sit </a:t>
            </a:r>
            <a:r>
              <a:rPr lang="en-US" err="1"/>
              <a:t>amet</a:t>
            </a:r>
            <a:r>
              <a:rPr lang="en-US"/>
              <a:t> lorem ipsum dolor sit </a:t>
            </a:r>
            <a:r>
              <a:rPr lang="en-US" err="1"/>
              <a:t>amet</a:t>
            </a:r>
            <a:r>
              <a:rPr lang="en-US"/>
              <a:t> lorem ipsum dolor sit </a:t>
            </a:r>
            <a:r>
              <a:rPr lang="en-US" err="1"/>
              <a:t>amet</a:t>
            </a:r>
            <a:endParaRPr lang="en-US"/>
          </a:p>
        </p:txBody>
      </p:sp>
      <p:pic>
        <p:nvPicPr>
          <p:cNvPr id="13" name="Picture 12">
            <a:extLst>
              <a:ext uri="{FF2B5EF4-FFF2-40B4-BE49-F238E27FC236}">
                <a16:creationId xmlns:a16="http://schemas.microsoft.com/office/drawing/2014/main" id="{91EA7C63-0233-FA4B-A263-3126FF4193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Tree>
    <p:extLst>
      <p:ext uri="{BB962C8B-B14F-4D97-AF65-F5344CB8AC3E}">
        <p14:creationId xmlns:p14="http://schemas.microsoft.com/office/powerpoint/2010/main" val="9354202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Text / 2 Heading Level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7613F7-365A-1346-B835-BDA5AE3C6EB1}"/>
              </a:ext>
            </a:extLst>
          </p:cNvPr>
          <p:cNvSpPr>
            <a:spLocks noGrp="1"/>
          </p:cNvSpPr>
          <p:nvPr>
            <p:ph type="ctrTitle" hasCustomPrompt="1"/>
          </p:nvPr>
        </p:nvSpPr>
        <p:spPr>
          <a:xfrm>
            <a:off x="703117" y="549275"/>
            <a:ext cx="5981887" cy="654482"/>
          </a:xfrm>
        </p:spPr>
        <p:txBody>
          <a:bodyPr anchor="b">
            <a:normAutofit/>
          </a:bodyPr>
          <a:lstStyle>
            <a:lvl1pPr algn="l">
              <a:defRPr sz="3000">
                <a:solidFill>
                  <a:srgbClr val="00A3DB"/>
                </a:solidFill>
              </a:defRPr>
            </a:lvl1pPr>
          </a:lstStyle>
          <a:p>
            <a:r>
              <a:rPr lang="en-GB"/>
              <a:t>Slide Heading</a:t>
            </a:r>
            <a:endParaRPr lang="en-US"/>
          </a:p>
        </p:txBody>
      </p:sp>
      <p:sp>
        <p:nvSpPr>
          <p:cNvPr id="5" name="Text Placeholder 4">
            <a:extLst>
              <a:ext uri="{FF2B5EF4-FFF2-40B4-BE49-F238E27FC236}">
                <a16:creationId xmlns:a16="http://schemas.microsoft.com/office/drawing/2014/main" id="{EA5D29B9-1FAF-964F-B31B-D468AEFF5C0C}"/>
              </a:ext>
            </a:extLst>
          </p:cNvPr>
          <p:cNvSpPr>
            <a:spLocks noGrp="1"/>
          </p:cNvSpPr>
          <p:nvPr>
            <p:ph type="body" sz="quarter" idx="11" hasCustomPrompt="1"/>
          </p:nvPr>
        </p:nvSpPr>
        <p:spPr>
          <a:xfrm>
            <a:off x="703263" y="3608589"/>
            <a:ext cx="5981741" cy="339788"/>
          </a:xfrm>
        </p:spPr>
        <p:txBody>
          <a:bodyPr>
            <a:normAutofit/>
          </a:bodyPr>
          <a:lstStyle>
            <a:lvl1pPr marL="0" indent="0">
              <a:buNone/>
              <a:defRPr sz="2000" b="1">
                <a:solidFill>
                  <a:srgbClr val="91C33F"/>
                </a:solidFill>
                <a:latin typeface="+mn-lt"/>
              </a:defRPr>
            </a:lvl1pPr>
          </a:lstStyle>
          <a:p>
            <a:pPr lvl="0"/>
            <a:r>
              <a:rPr lang="en-GB"/>
              <a:t>Sub-Heading Style</a:t>
            </a:r>
            <a:endParaRPr lang="en-US"/>
          </a:p>
        </p:txBody>
      </p:sp>
      <p:sp>
        <p:nvSpPr>
          <p:cNvPr id="11" name="Picture Placeholder 4">
            <a:extLst>
              <a:ext uri="{FF2B5EF4-FFF2-40B4-BE49-F238E27FC236}">
                <a16:creationId xmlns:a16="http://schemas.microsoft.com/office/drawing/2014/main" id="{996F511E-ED4A-5848-B62C-68A5646E189E}"/>
              </a:ext>
            </a:extLst>
          </p:cNvPr>
          <p:cNvSpPr>
            <a:spLocks noGrp="1"/>
          </p:cNvSpPr>
          <p:nvPr>
            <p:ph type="pic" sz="quarter" idx="14" hasCustomPrompt="1"/>
          </p:nvPr>
        </p:nvSpPr>
        <p:spPr>
          <a:xfrm>
            <a:off x="6963009" y="0"/>
            <a:ext cx="5235575" cy="6447295"/>
          </a:xfrm>
        </p:spPr>
        <p:txBody>
          <a:bodyPr/>
          <a:lstStyle/>
          <a:p>
            <a:r>
              <a:rPr lang="en-US"/>
              <a:t>Click icon to add image</a:t>
            </a:r>
          </a:p>
        </p:txBody>
      </p:sp>
      <p:pic>
        <p:nvPicPr>
          <p:cNvPr id="12" name="Picture 11">
            <a:extLst>
              <a:ext uri="{FF2B5EF4-FFF2-40B4-BE49-F238E27FC236}">
                <a16:creationId xmlns:a16="http://schemas.microsoft.com/office/drawing/2014/main" id="{773003EC-17E6-DB47-8BD5-35AA9652F5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66" y="6234811"/>
            <a:ext cx="12362331" cy="623189"/>
          </a:xfrm>
          <a:prstGeom prst="rect">
            <a:avLst/>
          </a:prstGeom>
        </p:spPr>
      </p:pic>
      <p:sp>
        <p:nvSpPr>
          <p:cNvPr id="4" name="Text Placeholder 3">
            <a:extLst>
              <a:ext uri="{FF2B5EF4-FFF2-40B4-BE49-F238E27FC236}">
                <a16:creationId xmlns:a16="http://schemas.microsoft.com/office/drawing/2014/main" id="{D6441784-756F-49F8-BA62-1D7D0C890F9B}"/>
              </a:ext>
            </a:extLst>
          </p:cNvPr>
          <p:cNvSpPr>
            <a:spLocks noGrp="1"/>
          </p:cNvSpPr>
          <p:nvPr>
            <p:ph type="body" sz="quarter" idx="15"/>
          </p:nvPr>
        </p:nvSpPr>
        <p:spPr>
          <a:xfrm>
            <a:off x="703884" y="1301301"/>
            <a:ext cx="5981119" cy="1990288"/>
          </a:xfrm>
        </p:spPr>
        <p:txBody>
          <a:bodyPr>
            <a:spAutoFit/>
          </a:bodyPr>
          <a:lstStyle>
            <a:lvl1pPr>
              <a:spcBef>
                <a:spcPts val="1000"/>
              </a:spcBef>
              <a:defRPr sz="2000">
                <a:solidFill>
                  <a:schemeClr val="accent2"/>
                </a:solidFill>
                <a:latin typeface="+mj-lt"/>
              </a:defRPr>
            </a:lvl1pPr>
            <a:lvl2pPr>
              <a:spcBef>
                <a:spcPts val="1000"/>
              </a:spcBef>
              <a:defRPr sz="2000">
                <a:solidFill>
                  <a:schemeClr val="accent2"/>
                </a:solidFill>
                <a:latin typeface="+mj-lt"/>
              </a:defRPr>
            </a:lvl2pPr>
            <a:lvl3pPr>
              <a:spcBef>
                <a:spcPts val="1000"/>
              </a:spcBef>
              <a:defRPr sz="2000">
                <a:solidFill>
                  <a:schemeClr val="accent2"/>
                </a:solidFill>
                <a:latin typeface="+mj-lt"/>
              </a:defRPr>
            </a:lvl3pPr>
            <a:lvl4pPr>
              <a:spcBef>
                <a:spcPts val="1000"/>
              </a:spcBef>
              <a:defRPr sz="2000">
                <a:solidFill>
                  <a:schemeClr val="accent2"/>
                </a:solidFill>
                <a:latin typeface="+mj-lt"/>
              </a:defRPr>
            </a:lvl4pPr>
            <a:lvl5pPr>
              <a:spcBef>
                <a:spcPts val="1000"/>
              </a:spcBef>
              <a:defRPr sz="2000">
                <a:solidFill>
                  <a:schemeClr val="accent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4" name="Text Placeholder 3">
            <a:extLst>
              <a:ext uri="{FF2B5EF4-FFF2-40B4-BE49-F238E27FC236}">
                <a16:creationId xmlns:a16="http://schemas.microsoft.com/office/drawing/2014/main" id="{77F7D207-F69A-45EA-A1DF-DAED58D6058A}"/>
              </a:ext>
            </a:extLst>
          </p:cNvPr>
          <p:cNvSpPr>
            <a:spLocks noGrp="1"/>
          </p:cNvSpPr>
          <p:nvPr>
            <p:ph type="body" sz="quarter" idx="16"/>
          </p:nvPr>
        </p:nvSpPr>
        <p:spPr>
          <a:xfrm>
            <a:off x="703884" y="4096450"/>
            <a:ext cx="5981119" cy="1990288"/>
          </a:xfrm>
        </p:spPr>
        <p:txBody>
          <a:bodyPr>
            <a:spAutoFit/>
          </a:bodyPr>
          <a:lstStyle>
            <a:lvl1pPr>
              <a:spcBef>
                <a:spcPts val="1000"/>
              </a:spcBef>
              <a:defRPr sz="2000">
                <a:solidFill>
                  <a:schemeClr val="accent2"/>
                </a:solidFill>
                <a:latin typeface="+mj-lt"/>
              </a:defRPr>
            </a:lvl1pPr>
            <a:lvl2pPr>
              <a:spcBef>
                <a:spcPts val="1000"/>
              </a:spcBef>
              <a:defRPr sz="2000">
                <a:solidFill>
                  <a:schemeClr val="accent2"/>
                </a:solidFill>
                <a:latin typeface="+mj-lt"/>
              </a:defRPr>
            </a:lvl2pPr>
            <a:lvl3pPr>
              <a:spcBef>
                <a:spcPts val="1000"/>
              </a:spcBef>
              <a:defRPr sz="2000">
                <a:solidFill>
                  <a:schemeClr val="accent2"/>
                </a:solidFill>
                <a:latin typeface="+mj-lt"/>
              </a:defRPr>
            </a:lvl3pPr>
            <a:lvl4pPr>
              <a:spcBef>
                <a:spcPts val="1000"/>
              </a:spcBef>
              <a:defRPr sz="2000">
                <a:solidFill>
                  <a:schemeClr val="accent2"/>
                </a:solidFill>
                <a:latin typeface="+mj-lt"/>
              </a:defRPr>
            </a:lvl4pPr>
            <a:lvl5pPr>
              <a:spcBef>
                <a:spcPts val="1000"/>
              </a:spcBef>
              <a:defRPr sz="2000">
                <a:solidFill>
                  <a:schemeClr val="accent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029235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A3D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B5B228C-991E-F44C-971B-FEDFAABA6F00}"/>
              </a:ext>
            </a:extLst>
          </p:cNvPr>
          <p:cNvSpPr txBox="1"/>
          <p:nvPr userDrawn="1"/>
        </p:nvSpPr>
        <p:spPr>
          <a:xfrm>
            <a:off x="4514188" y="5406104"/>
            <a:ext cx="3171825" cy="323165"/>
          </a:xfrm>
          <a:prstGeom prst="rect">
            <a:avLst/>
          </a:prstGeom>
          <a:noFill/>
        </p:spPr>
        <p:txBody>
          <a:bodyPr wrap="square" rtlCol="0">
            <a:spAutoFit/>
          </a:bodyPr>
          <a:lstStyle/>
          <a:p>
            <a:pPr algn="ctr"/>
            <a:r>
              <a:rPr lang="en-US" sz="1500">
                <a:solidFill>
                  <a:schemeClr val="bg1"/>
                </a:solidFill>
                <a:latin typeface="Calibri" panose="020F0502020204030204" pitchFamily="34" charset="0"/>
                <a:cs typeface="Calibri" panose="020F0502020204030204" pitchFamily="34" charset="0"/>
              </a:rPr>
              <a:t>TRANSPOWER.CO.NZ</a:t>
            </a:r>
          </a:p>
        </p:txBody>
      </p:sp>
      <p:sp>
        <p:nvSpPr>
          <p:cNvPr id="13" name="Text Placeholder 12">
            <a:extLst>
              <a:ext uri="{FF2B5EF4-FFF2-40B4-BE49-F238E27FC236}">
                <a16:creationId xmlns:a16="http://schemas.microsoft.com/office/drawing/2014/main" id="{A65B721C-9CED-C542-A640-D87FEF64CD4B}"/>
              </a:ext>
            </a:extLst>
          </p:cNvPr>
          <p:cNvSpPr>
            <a:spLocks noGrp="1"/>
          </p:cNvSpPr>
          <p:nvPr>
            <p:ph type="body" sz="quarter" idx="10" hasCustomPrompt="1"/>
          </p:nvPr>
        </p:nvSpPr>
        <p:spPr>
          <a:xfrm>
            <a:off x="4514188" y="3161238"/>
            <a:ext cx="3171825" cy="993775"/>
          </a:xfrm>
        </p:spPr>
        <p:txBody>
          <a:bodyPr>
            <a:noAutofit/>
          </a:bodyPr>
          <a:lstStyle>
            <a:lvl1pPr marL="0" indent="0" algn="ctr">
              <a:buNone/>
              <a:defRPr sz="3200" b="1">
                <a:solidFill>
                  <a:schemeClr val="bg1"/>
                </a:solidFill>
                <a:latin typeface="+mn-lt"/>
              </a:defRPr>
            </a:lvl1pPr>
            <a:lvl2pPr>
              <a:defRPr sz="3200"/>
            </a:lvl2pPr>
            <a:lvl3pPr>
              <a:defRPr sz="3200"/>
            </a:lvl3pPr>
            <a:lvl4pPr>
              <a:defRPr sz="3200"/>
            </a:lvl4pPr>
            <a:lvl5pPr>
              <a:defRPr sz="3200"/>
            </a:lvl5pPr>
          </a:lstStyle>
          <a:p>
            <a:pPr lvl="0"/>
            <a:r>
              <a:rPr lang="en-GB"/>
              <a:t>Thank you</a:t>
            </a:r>
            <a:endParaRPr lang="en-US"/>
          </a:p>
        </p:txBody>
      </p:sp>
      <p:pic>
        <p:nvPicPr>
          <p:cNvPr id="15" name="Picture 14">
            <a:extLst>
              <a:ext uri="{FF2B5EF4-FFF2-40B4-BE49-F238E27FC236}">
                <a16:creationId xmlns:a16="http://schemas.microsoft.com/office/drawing/2014/main" id="{A863A30B-5E83-A64C-80C5-4A0F023F55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19688" y="2941066"/>
            <a:ext cx="1952624" cy="154394"/>
          </a:xfrm>
          <a:prstGeom prst="rect">
            <a:avLst/>
          </a:prstGeom>
        </p:spPr>
      </p:pic>
      <p:pic>
        <p:nvPicPr>
          <p:cNvPr id="17" name="Picture 16">
            <a:extLst>
              <a:ext uri="{FF2B5EF4-FFF2-40B4-BE49-F238E27FC236}">
                <a16:creationId xmlns:a16="http://schemas.microsoft.com/office/drawing/2014/main" id="{59CDC15E-7A48-1944-B604-05C676AEA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60" y="5588006"/>
            <a:ext cx="12415520" cy="1033155"/>
          </a:xfrm>
          <a:prstGeom prst="rect">
            <a:avLst/>
          </a:prstGeom>
        </p:spPr>
      </p:pic>
    </p:spTree>
    <p:extLst>
      <p:ext uri="{BB962C8B-B14F-4D97-AF65-F5344CB8AC3E}">
        <p14:creationId xmlns:p14="http://schemas.microsoft.com/office/powerpoint/2010/main" val="1803576275"/>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73AA9DB-77AF-49EA-90FD-F74412A0D5F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NZ"/>
          </a:p>
        </p:txBody>
      </p:sp>
      <p:sp>
        <p:nvSpPr>
          <p:cNvPr id="12" name="Title Placeholder 1">
            <a:extLst>
              <a:ext uri="{FF2B5EF4-FFF2-40B4-BE49-F238E27FC236}">
                <a16:creationId xmlns:a16="http://schemas.microsoft.com/office/drawing/2014/main" id="{212D6BEB-752D-41D2-9DAE-D91C2A40654B}"/>
              </a:ext>
            </a:extLst>
          </p:cNvPr>
          <p:cNvSpPr>
            <a:spLocks noGrp="1"/>
          </p:cNvSpPr>
          <p:nvPr>
            <p:ph type="title"/>
          </p:nvPr>
        </p:nvSpPr>
        <p:spPr>
          <a:xfrm>
            <a:off x="838200" y="482954"/>
            <a:ext cx="10515600" cy="1325563"/>
          </a:xfrm>
          <a:prstGeom prst="rect">
            <a:avLst/>
          </a:prstGeom>
        </p:spPr>
        <p:txBody>
          <a:bodyPr vert="horz" lIns="91440" tIns="45720" rIns="91440" bIns="45720" rtlCol="0" anchor="ctr">
            <a:normAutofit/>
          </a:bodyPr>
          <a:lstStyle>
            <a:lvl1pPr>
              <a:defRPr lang="en-US" sz="3200" b="1" i="0" kern="1200" baseline="0" dirty="0">
                <a:solidFill>
                  <a:srgbClr val="404040"/>
                </a:solidFill>
                <a:latin typeface="Arial"/>
                <a:ea typeface="+mj-ea"/>
                <a:cs typeface="Arial"/>
              </a:defRPr>
            </a:lvl1pPr>
          </a:lstStyle>
          <a:p>
            <a:r>
              <a:rPr lang="en-US"/>
              <a:t>Click to edit Master title style</a:t>
            </a:r>
            <a:endParaRPr lang="en-NZ"/>
          </a:p>
        </p:txBody>
      </p:sp>
      <p:sp>
        <p:nvSpPr>
          <p:cNvPr id="14" name="Text Placeholder 13">
            <a:extLst>
              <a:ext uri="{FF2B5EF4-FFF2-40B4-BE49-F238E27FC236}">
                <a16:creationId xmlns:a16="http://schemas.microsoft.com/office/drawing/2014/main" id="{7BD16498-8EFD-486C-B560-BC161BF513AD}"/>
              </a:ext>
            </a:extLst>
          </p:cNvPr>
          <p:cNvSpPr>
            <a:spLocks noGrp="1"/>
          </p:cNvSpPr>
          <p:nvPr>
            <p:ph type="body" sz="quarter" idx="10"/>
          </p:nvPr>
        </p:nvSpPr>
        <p:spPr>
          <a:xfrm>
            <a:off x="838200" y="1825625"/>
            <a:ext cx="10515600" cy="3977767"/>
          </a:xfr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23" name="Picture 22">
            <a:extLst>
              <a:ext uri="{FF2B5EF4-FFF2-40B4-BE49-F238E27FC236}">
                <a16:creationId xmlns:a16="http://schemas.microsoft.com/office/drawing/2014/main" id="{9CA33E12-8170-43BB-AF9A-A75FBA972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4650" y="6290305"/>
            <a:ext cx="1463040" cy="397521"/>
          </a:xfrm>
          <a:prstGeom prst="rect">
            <a:avLst/>
          </a:prstGeom>
        </p:spPr>
      </p:pic>
      <p:cxnSp>
        <p:nvCxnSpPr>
          <p:cNvPr id="24" name="Straight Connector 23">
            <a:extLst>
              <a:ext uri="{FF2B5EF4-FFF2-40B4-BE49-F238E27FC236}">
                <a16:creationId xmlns:a16="http://schemas.microsoft.com/office/drawing/2014/main" id="{B39AAA11-1324-437E-ABE0-48F293186481}"/>
              </a:ext>
            </a:extLst>
          </p:cNvPr>
          <p:cNvCxnSpPr>
            <a:cxnSpLocks/>
          </p:cNvCxnSpPr>
          <p:nvPr/>
        </p:nvCxnSpPr>
        <p:spPr>
          <a:xfrm>
            <a:off x="10353675" y="6290308"/>
            <a:ext cx="0" cy="397521"/>
          </a:xfrm>
          <a:prstGeom prst="line">
            <a:avLst/>
          </a:prstGeom>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96A2E748-0847-4E82-9CBA-1DB46042F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787" y="6380769"/>
            <a:ext cx="2149275" cy="261373"/>
          </a:xfrm>
          <a:prstGeom prst="rect">
            <a:avLst/>
          </a:prstGeom>
        </p:spPr>
      </p:pic>
      <p:cxnSp>
        <p:nvCxnSpPr>
          <p:cNvPr id="26" name="Straight Connector 25">
            <a:extLst>
              <a:ext uri="{FF2B5EF4-FFF2-40B4-BE49-F238E27FC236}">
                <a16:creationId xmlns:a16="http://schemas.microsoft.com/office/drawing/2014/main" id="{11DA92B9-9DD2-4623-A126-8F6A73AE6427}"/>
              </a:ext>
            </a:extLst>
          </p:cNvPr>
          <p:cNvCxnSpPr>
            <a:cxnSpLocks/>
          </p:cNvCxnSpPr>
          <p:nvPr/>
        </p:nvCxnSpPr>
        <p:spPr>
          <a:xfrm>
            <a:off x="9043036" y="6290304"/>
            <a:ext cx="0" cy="397521"/>
          </a:xfrm>
          <a:prstGeom prst="line">
            <a:avLst/>
          </a:prstGeom>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5AE9DBF4-AFC7-41A7-8270-A94FBA1C0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4011" y="6369146"/>
            <a:ext cx="981762" cy="272996"/>
          </a:xfrm>
          <a:prstGeom prst="rect">
            <a:avLst/>
          </a:prstGeom>
        </p:spPr>
      </p:pic>
      <p:sp>
        <p:nvSpPr>
          <p:cNvPr id="10" name="Title Placeholder 1">
            <a:extLst>
              <a:ext uri="{FF2B5EF4-FFF2-40B4-BE49-F238E27FC236}">
                <a16:creationId xmlns:a16="http://schemas.microsoft.com/office/drawing/2014/main" id="{94CE47FD-F579-4512-970C-D270D21B03B5}"/>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NZ"/>
          </a:p>
        </p:txBody>
      </p:sp>
      <p:pic>
        <p:nvPicPr>
          <p:cNvPr id="11" name="Picture 10">
            <a:extLst>
              <a:ext uri="{FF2B5EF4-FFF2-40B4-BE49-F238E27FC236}">
                <a16:creationId xmlns:a16="http://schemas.microsoft.com/office/drawing/2014/main" id="{44F6C950-2F34-429A-A905-64825ECEA7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4650" y="6290305"/>
            <a:ext cx="1463040" cy="397521"/>
          </a:xfrm>
          <a:prstGeom prst="rect">
            <a:avLst/>
          </a:prstGeom>
        </p:spPr>
      </p:pic>
      <p:cxnSp>
        <p:nvCxnSpPr>
          <p:cNvPr id="13" name="Straight Connector 12">
            <a:extLst>
              <a:ext uri="{FF2B5EF4-FFF2-40B4-BE49-F238E27FC236}">
                <a16:creationId xmlns:a16="http://schemas.microsoft.com/office/drawing/2014/main" id="{5DE45FE9-94E3-4361-BEC6-E496DC9582A8}"/>
              </a:ext>
            </a:extLst>
          </p:cNvPr>
          <p:cNvCxnSpPr>
            <a:cxnSpLocks/>
          </p:cNvCxnSpPr>
          <p:nvPr userDrawn="1"/>
        </p:nvCxnSpPr>
        <p:spPr>
          <a:xfrm>
            <a:off x="10353675" y="6290308"/>
            <a:ext cx="0" cy="397521"/>
          </a:xfrm>
          <a:prstGeom prst="line">
            <a:avLst/>
          </a:prstGeom>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D15BCEC0-8A6C-4B89-854E-762B49ADEE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12787" y="6380769"/>
            <a:ext cx="2149275" cy="261373"/>
          </a:xfrm>
          <a:prstGeom prst="rect">
            <a:avLst/>
          </a:prstGeom>
        </p:spPr>
      </p:pic>
      <p:cxnSp>
        <p:nvCxnSpPr>
          <p:cNvPr id="16" name="Straight Connector 15">
            <a:extLst>
              <a:ext uri="{FF2B5EF4-FFF2-40B4-BE49-F238E27FC236}">
                <a16:creationId xmlns:a16="http://schemas.microsoft.com/office/drawing/2014/main" id="{48A56607-89D0-4433-ACF5-73D994F31B8D}"/>
              </a:ext>
            </a:extLst>
          </p:cNvPr>
          <p:cNvCxnSpPr>
            <a:cxnSpLocks/>
          </p:cNvCxnSpPr>
          <p:nvPr userDrawn="1"/>
        </p:nvCxnSpPr>
        <p:spPr>
          <a:xfrm>
            <a:off x="9043036" y="6290304"/>
            <a:ext cx="0" cy="397521"/>
          </a:xfrm>
          <a:prstGeom prst="line">
            <a:avLst/>
          </a:prstGeom>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D2956094-F771-468D-A6EF-545F6EF901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24011" y="6369146"/>
            <a:ext cx="981762" cy="272996"/>
          </a:xfrm>
          <a:prstGeom prst="rect">
            <a:avLst/>
          </a:prstGeom>
        </p:spPr>
      </p:pic>
    </p:spTree>
    <p:extLst>
      <p:ext uri="{BB962C8B-B14F-4D97-AF65-F5344CB8AC3E}">
        <p14:creationId xmlns:p14="http://schemas.microsoft.com/office/powerpoint/2010/main" val="1584012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B6E02A-6903-4787-B958-28E0D32D8165}"/>
              </a:ext>
            </a:extLst>
          </p:cNvPr>
          <p:cNvSpPr>
            <a:spLocks noGrp="1"/>
          </p:cNvSpPr>
          <p:nvPr>
            <p:ph type="dt" sz="half" idx="10"/>
          </p:nvPr>
        </p:nvSpPr>
        <p:spPr/>
        <p:txBody>
          <a:bodyPr/>
          <a:lstStyle/>
          <a:p>
            <a:fld id="{E17AC4CD-46CA-4EBE-ABC9-EE53CBFC12A1}" type="datetimeFigureOut">
              <a:rPr lang="en-NZ" smtClean="0"/>
              <a:t>11/11/2025</a:t>
            </a:fld>
            <a:endParaRPr lang="en-NZ"/>
          </a:p>
        </p:txBody>
      </p:sp>
      <p:sp>
        <p:nvSpPr>
          <p:cNvPr id="3" name="Footer Placeholder 2">
            <a:extLst>
              <a:ext uri="{FF2B5EF4-FFF2-40B4-BE49-F238E27FC236}">
                <a16:creationId xmlns:a16="http://schemas.microsoft.com/office/drawing/2014/main" id="{26382AFB-C502-4EB0-9D4E-30FA6DB542F8}"/>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DCB9298-35A1-4A9C-AA23-9B53247088B8}"/>
              </a:ext>
            </a:extLst>
          </p:cNvPr>
          <p:cNvSpPr>
            <a:spLocks noGrp="1"/>
          </p:cNvSpPr>
          <p:nvPr>
            <p:ph type="sldNum" sz="quarter" idx="12"/>
          </p:nvPr>
        </p:nvSpPr>
        <p:spPr/>
        <p:txBody>
          <a:bodyPr/>
          <a:lstStyle/>
          <a:p>
            <a:fld id="{88371B5D-C8A8-46E1-8433-C0AACEF0BC2D}" type="slidenum">
              <a:rPr lang="en-NZ" smtClean="0"/>
              <a:t>‹#›</a:t>
            </a:fld>
            <a:endParaRPr lang="en-NZ"/>
          </a:p>
        </p:txBody>
      </p:sp>
    </p:spTree>
    <p:extLst>
      <p:ext uri="{BB962C8B-B14F-4D97-AF65-F5344CB8AC3E}">
        <p14:creationId xmlns:p14="http://schemas.microsoft.com/office/powerpoint/2010/main" val="814048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Opener Image &amp; Graphic">
    <p:bg>
      <p:bgRef idx="1001">
        <a:schemeClr val="bg1"/>
      </p:bgRef>
    </p:bg>
    <p:spTree>
      <p:nvGrpSpPr>
        <p:cNvPr id="1" name=""/>
        <p:cNvGrpSpPr/>
        <p:nvPr/>
      </p:nvGrpSpPr>
      <p:grpSpPr>
        <a:xfrm>
          <a:off x="0" y="0"/>
          <a:ext cx="0" cy="0"/>
          <a:chOff x="0" y="0"/>
          <a:chExt cx="0" cy="0"/>
        </a:xfrm>
      </p:grpSpPr>
      <p:pic>
        <p:nvPicPr>
          <p:cNvPr id="4" name="Picture 3" descr="A picture containing grass, sky, outdoor, field&#10;&#10;Description automatically generated">
            <a:extLst>
              <a:ext uri="{FF2B5EF4-FFF2-40B4-BE49-F238E27FC236}">
                <a16:creationId xmlns:a16="http://schemas.microsoft.com/office/drawing/2014/main" id="{9107AF23-0F86-534A-A215-E0CB836C02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Title 1">
            <a:extLst>
              <a:ext uri="{FF2B5EF4-FFF2-40B4-BE49-F238E27FC236}">
                <a16:creationId xmlns:a16="http://schemas.microsoft.com/office/drawing/2014/main" id="{A1DDC1E4-2081-5740-BD48-154007C06291}"/>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3C5CA6AC-3EA8-264B-B1EB-F4E0E0B4B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3CBF3B1F-919A-8D47-B584-2CE1C8708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332442306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Opener Image &amp; Graphic">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472BF3-E234-0E4E-8D68-A4DA08F30A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1DDC1E4-2081-5740-BD48-154007C06291}"/>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3C5CA6AC-3EA8-264B-B1EB-F4E0E0B4B9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2" name="Picture 11" descr="Shape, circle&#10;&#10;Description automatically generated">
            <a:extLst>
              <a:ext uri="{FF2B5EF4-FFF2-40B4-BE49-F238E27FC236}">
                <a16:creationId xmlns:a16="http://schemas.microsoft.com/office/drawing/2014/main" id="{3CBF3B1F-919A-8D47-B584-2CE1C8708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205318529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Opener Image &amp; Graphic">
    <p:bg>
      <p:bgRef idx="1001">
        <a:schemeClr val="bg1"/>
      </p:bgRef>
    </p:bg>
    <p:spTree>
      <p:nvGrpSpPr>
        <p:cNvPr id="1" name=""/>
        <p:cNvGrpSpPr/>
        <p:nvPr/>
      </p:nvGrpSpPr>
      <p:grpSpPr>
        <a:xfrm>
          <a:off x="0" y="0"/>
          <a:ext cx="0" cy="0"/>
          <a:chOff x="0" y="0"/>
          <a:chExt cx="0" cy="0"/>
        </a:xfrm>
      </p:grpSpPr>
      <p:pic>
        <p:nvPicPr>
          <p:cNvPr id="9" name="Picture 8" descr="A picture containing sky, outdoor, person, mountain&#10;&#10;Description automatically generated">
            <a:extLst>
              <a:ext uri="{FF2B5EF4-FFF2-40B4-BE49-F238E27FC236}">
                <a16:creationId xmlns:a16="http://schemas.microsoft.com/office/drawing/2014/main" id="{01C55A09-B1F4-F843-A82F-6324B4EC9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116509746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Opener Image &amp; Graphic">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5C31F-E5AD-3841-899B-88B94EE0F9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Title 1">
            <a:extLst>
              <a:ext uri="{FF2B5EF4-FFF2-40B4-BE49-F238E27FC236}">
                <a16:creationId xmlns:a16="http://schemas.microsoft.com/office/drawing/2014/main" id="{F1C78D5A-517E-F940-9B26-A4531D6B6F4F}"/>
              </a:ext>
            </a:extLst>
          </p:cNvPr>
          <p:cNvSpPr>
            <a:spLocks noGrp="1"/>
          </p:cNvSpPr>
          <p:nvPr>
            <p:ph type="ctrTitle" hasCustomPrompt="1"/>
          </p:nvPr>
        </p:nvSpPr>
        <p:spPr>
          <a:xfrm>
            <a:off x="695325" y="5104969"/>
            <a:ext cx="8111270" cy="647650"/>
          </a:xfrm>
        </p:spPr>
        <p:txBody>
          <a:bodyPr anchor="b">
            <a:normAutofit/>
          </a:bodyPr>
          <a:lstStyle>
            <a:lvl1pPr algn="l">
              <a:defRPr sz="4000">
                <a:solidFill>
                  <a:schemeClr val="bg1"/>
                </a:solidFill>
              </a:defRPr>
            </a:lvl1pPr>
          </a:lstStyle>
          <a:p>
            <a:r>
              <a:rPr lang="en-GB"/>
              <a:t>Section Title</a:t>
            </a:r>
            <a:endParaRPr lang="en-US"/>
          </a:p>
        </p:txBody>
      </p:sp>
      <p:pic>
        <p:nvPicPr>
          <p:cNvPr id="11" name="Picture 10">
            <a:extLst>
              <a:ext uri="{FF2B5EF4-FFF2-40B4-BE49-F238E27FC236}">
                <a16:creationId xmlns:a16="http://schemas.microsoft.com/office/drawing/2014/main" id="{DD6BF260-E84F-9D4A-A7C6-7FEFC7824F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7615" y="4841915"/>
            <a:ext cx="1474084" cy="116555"/>
          </a:xfrm>
          <a:prstGeom prst="rect">
            <a:avLst/>
          </a:prstGeom>
        </p:spPr>
      </p:pic>
      <p:pic>
        <p:nvPicPr>
          <p:cNvPr id="14" name="Picture 13" descr="Shape, circle&#10;&#10;Description automatically generated">
            <a:extLst>
              <a:ext uri="{FF2B5EF4-FFF2-40B4-BE49-F238E27FC236}">
                <a16:creationId xmlns:a16="http://schemas.microsoft.com/office/drawing/2014/main" id="{F5B1B982-D507-094D-B78A-DE01E618A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32134" y="423008"/>
            <a:ext cx="5040466" cy="4789071"/>
          </a:xfrm>
          <a:prstGeom prst="rect">
            <a:avLst/>
          </a:prstGeom>
        </p:spPr>
      </p:pic>
    </p:spTree>
    <p:extLst>
      <p:ext uri="{BB962C8B-B14F-4D97-AF65-F5344CB8AC3E}">
        <p14:creationId xmlns:p14="http://schemas.microsoft.com/office/powerpoint/2010/main" val="407388708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FB66E-160A-954B-9156-1CE994DC2E5C}"/>
              </a:ext>
            </a:extLst>
          </p:cNvPr>
          <p:cNvSpPr>
            <a:spLocks noGrp="1"/>
          </p:cNvSpPr>
          <p:nvPr>
            <p:ph type="title"/>
          </p:nvPr>
        </p:nvSpPr>
        <p:spPr>
          <a:xfrm>
            <a:off x="838200" y="130571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1056E4-E7C7-BD4C-849A-5090F993A67D}"/>
              </a:ext>
            </a:extLst>
          </p:cNvPr>
          <p:cNvSpPr>
            <a:spLocks noGrp="1"/>
          </p:cNvSpPr>
          <p:nvPr>
            <p:ph type="body" idx="1"/>
          </p:nvPr>
        </p:nvSpPr>
        <p:spPr>
          <a:xfrm>
            <a:off x="838200" y="2766218"/>
            <a:ext cx="10515600" cy="132556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ACB4546D-68A1-0048-8DB6-AC9AFA2E1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38F3C-2418-4A45-AD42-D6F9D9D57949}" type="datetimeFigureOut">
              <a:rPr lang="en-US" smtClean="0"/>
              <a:t>11/11/2025</a:t>
            </a:fld>
            <a:endParaRPr lang="en-US"/>
          </a:p>
        </p:txBody>
      </p:sp>
      <p:sp>
        <p:nvSpPr>
          <p:cNvPr id="5" name="Footer Placeholder 4">
            <a:extLst>
              <a:ext uri="{FF2B5EF4-FFF2-40B4-BE49-F238E27FC236}">
                <a16:creationId xmlns:a16="http://schemas.microsoft.com/office/drawing/2014/main" id="{84844A7A-30C2-2345-99A4-8F1DC09D18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2529CE-2EAD-D942-8231-7D4BDF60D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A819E-FF1D-1246-A22F-0C0249B6C285}" type="slidenum">
              <a:rPr lang="en-US" smtClean="0"/>
              <a:t>‹#›</a:t>
            </a:fld>
            <a:endParaRPr lang="en-US"/>
          </a:p>
        </p:txBody>
      </p:sp>
    </p:spTree>
    <p:extLst>
      <p:ext uri="{BB962C8B-B14F-4D97-AF65-F5344CB8AC3E}">
        <p14:creationId xmlns:p14="http://schemas.microsoft.com/office/powerpoint/2010/main" val="1374103760"/>
      </p:ext>
    </p:extLst>
  </p:cSld>
  <p:clrMap bg1="lt1" tx1="dk1" bg2="lt2" tx2="dk2" accent1="accent1" accent2="accent2" accent3="accent3" accent4="accent4" accent5="accent5" accent6="accent6" hlink="hlink" folHlink="folHlink"/>
  <p:sldLayoutIdLst>
    <p:sldLayoutId id="2147483755" r:id="rId1"/>
    <p:sldLayoutId id="2147483743" r:id="rId2"/>
    <p:sldLayoutId id="2147483739" r:id="rId3"/>
    <p:sldLayoutId id="2147483738" r:id="rId4"/>
    <p:sldLayoutId id="2147483740" r:id="rId5"/>
    <p:sldLayoutId id="2147483753" r:id="rId6"/>
    <p:sldLayoutId id="2147483687" r:id="rId7"/>
    <p:sldLayoutId id="2147483742" r:id="rId8"/>
    <p:sldLayoutId id="2147483686" r:id="rId9"/>
    <p:sldLayoutId id="2147483688" r:id="rId10"/>
    <p:sldLayoutId id="2147483668" r:id="rId11"/>
    <p:sldLayoutId id="2147483744" r:id="rId12"/>
    <p:sldLayoutId id="2147483745" r:id="rId13"/>
    <p:sldLayoutId id="2147483746" r:id="rId14"/>
    <p:sldLayoutId id="2147483748" r:id="rId15"/>
    <p:sldLayoutId id="2147483747" r:id="rId16"/>
    <p:sldLayoutId id="2147483756" r:id="rId17"/>
    <p:sldLayoutId id="2147483757" r:id="rId18"/>
    <p:sldLayoutId id="2147483750" r:id="rId19"/>
    <p:sldLayoutId id="2147483758" r:id="rId20"/>
    <p:sldLayoutId id="2147483749" r:id="rId21"/>
    <p:sldLayoutId id="2147483759" r:id="rId22"/>
    <p:sldLayoutId id="2147483754" r:id="rId23"/>
    <p:sldLayoutId id="2147483760" r:id="rId24"/>
    <p:sldLayoutId id="2147483741" r:id="rId25"/>
    <p:sldLayoutId id="2147483761" r:id="rId26"/>
    <p:sldLayoutId id="2147483762" r:id="rId27"/>
    <p:sldLayoutId id="2147483764" r:id="rId28"/>
    <p:sldLayoutId id="2147483798" r:id="rId29"/>
  </p:sldLayoutIdLst>
  <p:txStyles>
    <p:title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242" userDrawn="1">
          <p15:clr>
            <a:srgbClr val="F26B43"/>
          </p15:clr>
        </p15:guide>
        <p15:guide id="3" pos="438" userDrawn="1">
          <p15:clr>
            <a:srgbClr val="F26B43"/>
          </p15:clr>
        </p15:guide>
        <p15:guide id="4" pos="3840" userDrawn="1">
          <p15:clr>
            <a:srgbClr val="F26B43"/>
          </p15:clr>
        </p15:guide>
        <p15:guide id="5" orient="horz" pos="3974" userDrawn="1">
          <p15:clr>
            <a:srgbClr val="F26B43"/>
          </p15:clr>
        </p15:guide>
        <p15:guide id="6" orient="horz" pos="34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72529CE-2EAD-D942-8231-7D4BDF60D554}"/>
              </a:ext>
            </a:extLst>
          </p:cNvPr>
          <p:cNvSpPr>
            <a:spLocks noGrp="1"/>
          </p:cNvSpPr>
          <p:nvPr>
            <p:ph type="sldNum" sz="quarter" idx="4"/>
          </p:nvPr>
        </p:nvSpPr>
        <p:spPr>
          <a:xfrm>
            <a:off x="10510172" y="6356349"/>
            <a:ext cx="1392835" cy="365125"/>
          </a:xfrm>
          <a:prstGeom prst="rect">
            <a:avLst/>
          </a:prstGeom>
        </p:spPr>
        <p:txBody>
          <a:bodyPr anchor="ctr"/>
          <a:lstStyle>
            <a:lvl1pPr>
              <a:defRPr lang="en-US" sz="1200" smtClean="0">
                <a:solidFill>
                  <a:schemeClr val="tx1"/>
                </a:solidFill>
              </a:defRPr>
            </a:lvl1pPr>
          </a:lstStyle>
          <a:p>
            <a:pPr algn="r"/>
            <a:fld id="{0DEA819E-FF1D-1246-A22F-0C0249B6C285}" type="slidenum">
              <a:rPr lang="en-NZ" smtClean="0"/>
              <a:pPr algn="r"/>
              <a:t>‹#›</a:t>
            </a:fld>
            <a:endParaRPr lang="en-NZ"/>
          </a:p>
        </p:txBody>
      </p:sp>
      <p:sp>
        <p:nvSpPr>
          <p:cNvPr id="2" name="Title Placeholder 1">
            <a:extLst>
              <a:ext uri="{FF2B5EF4-FFF2-40B4-BE49-F238E27FC236}">
                <a16:creationId xmlns:a16="http://schemas.microsoft.com/office/drawing/2014/main" id="{F0FFB66E-160A-954B-9156-1CE994DC2E5C}"/>
              </a:ext>
            </a:extLst>
          </p:cNvPr>
          <p:cNvSpPr>
            <a:spLocks noGrp="1"/>
          </p:cNvSpPr>
          <p:nvPr>
            <p:ph type="title"/>
          </p:nvPr>
        </p:nvSpPr>
        <p:spPr>
          <a:xfrm>
            <a:off x="838200" y="130571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1056E4-E7C7-BD4C-849A-5090F993A67D}"/>
              </a:ext>
            </a:extLst>
          </p:cNvPr>
          <p:cNvSpPr>
            <a:spLocks noGrp="1"/>
          </p:cNvSpPr>
          <p:nvPr>
            <p:ph type="body" idx="1"/>
          </p:nvPr>
        </p:nvSpPr>
        <p:spPr>
          <a:xfrm>
            <a:off x="838200" y="2766218"/>
            <a:ext cx="10515600" cy="132556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ACB4546D-68A1-0048-8DB6-AC9AFA2E1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4844A7A-30C2-2345-99A4-8F1DC09D18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423555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Lst>
  <p:hf hdr="0" ftr="0" dt="0"/>
  <p:txStyles>
    <p:title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242">
          <p15:clr>
            <a:srgbClr val="F26B43"/>
          </p15:clr>
        </p15:guide>
        <p15:guide id="3" pos="438">
          <p15:clr>
            <a:srgbClr val="F26B43"/>
          </p15:clr>
        </p15:guide>
        <p15:guide id="4" pos="3840">
          <p15:clr>
            <a:srgbClr val="F26B43"/>
          </p15:clr>
        </p15:guide>
        <p15:guide id="5" orient="horz" pos="3974">
          <p15:clr>
            <a:srgbClr val="F26B43"/>
          </p15:clr>
        </p15:guide>
        <p15:guide id="6" orient="horz" pos="3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hyperlink" Target="mailto:market.operations@transpower.co.nz" TargetMode="Externa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outageplanners@transpower.co.nz" TargetMode="External"/><Relationship Id="rId1" Type="http://schemas.openxmlformats.org/officeDocument/2006/relationships/slideLayout" Target="../slideLayouts/slideLayout26.xml"/><Relationship Id="rId4" Type="http://schemas.openxmlformats.org/officeDocument/2006/relationships/image" Target="../media/image48.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mailto:GridEx@transpower.co.nz" TargetMode="External"/><Relationship Id="rId3" Type="http://schemas.openxmlformats.org/officeDocument/2006/relationships/hyperlink" Target="https://www.transpower.co.nz/system-operator/system-operator-consultations/invitation-comment-sosfip-consultation-2025-draft" TargetMode="External"/><Relationship Id="rId7" Type="http://schemas.openxmlformats.org/officeDocument/2006/relationships/hyperlink" Target="https://www.transpower.co.nz/system-operator/notices-and-reporting/market-operations-weekly-report/energy-security-outlook"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hyperlink" Target="https://www.transpower.co.nz/system-operator/information-industry/electricity-market-operation/ancillary-services/ancillary" TargetMode="External"/><Relationship Id="rId5" Type="http://schemas.openxmlformats.org/officeDocument/2006/relationships/hyperlink" Target="https://www.transpower.co.nz/invitation-comment-part-8-code-amendment-connected-asset-commissioning-testing-and-information" TargetMode="External"/><Relationship Id="rId10" Type="http://schemas.openxmlformats.org/officeDocument/2006/relationships/image" Target="../media/image51.jpeg"/><Relationship Id="rId4" Type="http://schemas.openxmlformats.org/officeDocument/2006/relationships/hyperlink" Target="https://www.transpower.co.nz/system-operator/system-operator-consultations/invitation-comment-2026-security-supply-assessment" TargetMode="External"/><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hyperlink" Target="https://forms.office.com/pages/responsepage.aspx?id=gEVkyxll9kagD1usQ1IGj25bL-gK819FqsM7ZgPGSrpUOFRHWFVLSUFaWUpGUUxJU1JQNDVORVVJRCQlQCN0PWcu&amp;route=shorturl"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7FFE58D5_CC68261C.xml"/><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3307-B799-484C-9DBA-2BC140B19F27}"/>
              </a:ext>
            </a:extLst>
          </p:cNvPr>
          <p:cNvSpPr>
            <a:spLocks noGrp="1"/>
          </p:cNvSpPr>
          <p:nvPr>
            <p:ph type="ctrTitle"/>
          </p:nvPr>
        </p:nvSpPr>
        <p:spPr/>
        <p:txBody>
          <a:bodyPr>
            <a:normAutofit/>
          </a:bodyPr>
          <a:lstStyle/>
          <a:p>
            <a:r>
              <a:rPr lang="en-US"/>
              <a:t>System Operator Industry Forum</a:t>
            </a:r>
          </a:p>
        </p:txBody>
      </p:sp>
      <p:sp>
        <p:nvSpPr>
          <p:cNvPr id="6" name="Text Placeholder 5">
            <a:extLst>
              <a:ext uri="{FF2B5EF4-FFF2-40B4-BE49-F238E27FC236}">
                <a16:creationId xmlns:a16="http://schemas.microsoft.com/office/drawing/2014/main" id="{41258D91-1396-48E1-8DAD-46D7C87F0699}"/>
              </a:ext>
            </a:extLst>
          </p:cNvPr>
          <p:cNvSpPr>
            <a:spLocks noGrp="1"/>
          </p:cNvSpPr>
          <p:nvPr>
            <p:ph type="body" sz="quarter" idx="11"/>
          </p:nvPr>
        </p:nvSpPr>
        <p:spPr>
          <a:xfrm>
            <a:off x="783128" y="2004592"/>
            <a:ext cx="2998787" cy="301454"/>
          </a:xfrm>
        </p:spPr>
        <p:txBody>
          <a:bodyPr vert="horz" lIns="91440" tIns="45720" rIns="91440" bIns="45720" rtlCol="0" anchor="t">
            <a:normAutofit fontScale="70000" lnSpcReduction="20000"/>
          </a:bodyPr>
          <a:lstStyle/>
          <a:p>
            <a:r>
              <a:rPr lang="en-US" sz="2600"/>
              <a:t>11 November 2025</a:t>
            </a:r>
          </a:p>
          <a:p>
            <a:endParaRPr lang="en-NZ"/>
          </a:p>
        </p:txBody>
      </p:sp>
    </p:spTree>
    <p:extLst>
      <p:ext uri="{BB962C8B-B14F-4D97-AF65-F5344CB8AC3E}">
        <p14:creationId xmlns:p14="http://schemas.microsoft.com/office/powerpoint/2010/main" val="175233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785ACFA-FA76-222D-D4DE-5902E7FDA066}"/>
              </a:ext>
            </a:extLst>
          </p:cNvPr>
          <p:cNvSpPr txBox="1">
            <a:spLocks/>
          </p:cNvSpPr>
          <p:nvPr/>
        </p:nvSpPr>
        <p:spPr>
          <a:xfrm>
            <a:off x="489520" y="368484"/>
            <a:ext cx="946166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HVDC transfer</a:t>
            </a:r>
          </a:p>
        </p:txBody>
      </p:sp>
      <p:sp>
        <p:nvSpPr>
          <p:cNvPr id="3" name="Content Placeholder 1">
            <a:extLst>
              <a:ext uri="{FF2B5EF4-FFF2-40B4-BE49-F238E27FC236}">
                <a16:creationId xmlns:a16="http://schemas.microsoft.com/office/drawing/2014/main" id="{8AE7DE16-8D6D-95AD-3C84-A86127DF450D}"/>
              </a:ext>
            </a:extLst>
          </p:cNvPr>
          <p:cNvSpPr txBox="1">
            <a:spLocks/>
          </p:cNvSpPr>
          <p:nvPr/>
        </p:nvSpPr>
        <p:spPr>
          <a:xfrm>
            <a:off x="609966" y="1218704"/>
            <a:ext cx="11147996" cy="10195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kern="1200" smtClean="0">
                <a:solidFill>
                  <a:srgbClr val="44585F"/>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9410" lvl="1" indent="-342900" algn="l">
              <a:lnSpc>
                <a:spcPct val="100000"/>
              </a:lnSpc>
              <a:spcBef>
                <a:spcPts val="600"/>
              </a:spcBef>
              <a:spcAft>
                <a:spcPts val="600"/>
              </a:spcAft>
              <a:buFont typeface="Arial" panose="020B0604020202020204" pitchFamily="34" charset="0"/>
              <a:buChar char="•"/>
            </a:pPr>
            <a:r>
              <a:rPr lang="en-NZ" sz="1800">
                <a:latin typeface="+mn-lt"/>
                <a:cs typeface="Segoe UI"/>
              </a:rPr>
              <a:t>Last week 80 GWh sent north, 0 GWh sent south </a:t>
            </a:r>
          </a:p>
        </p:txBody>
      </p:sp>
      <p:pic>
        <p:nvPicPr>
          <p:cNvPr id="6" name="Picture 5">
            <a:extLst>
              <a:ext uri="{FF2B5EF4-FFF2-40B4-BE49-F238E27FC236}">
                <a16:creationId xmlns:a16="http://schemas.microsoft.com/office/drawing/2014/main" id="{B39C3ACD-3288-B99A-CF6A-7752B893434D}"/>
              </a:ext>
            </a:extLst>
          </p:cNvPr>
          <p:cNvPicPr>
            <a:picLocks noChangeAspect="1"/>
          </p:cNvPicPr>
          <p:nvPr/>
        </p:nvPicPr>
        <p:blipFill>
          <a:blip r:embed="rId3"/>
          <a:stretch>
            <a:fillRect/>
          </a:stretch>
        </p:blipFill>
        <p:spPr>
          <a:xfrm>
            <a:off x="486759" y="1989678"/>
            <a:ext cx="11218481" cy="3649618"/>
          </a:xfrm>
          <a:prstGeom prst="rect">
            <a:avLst/>
          </a:prstGeom>
        </p:spPr>
      </p:pic>
    </p:spTree>
    <p:extLst>
      <p:ext uri="{BB962C8B-B14F-4D97-AF65-F5344CB8AC3E}">
        <p14:creationId xmlns:p14="http://schemas.microsoft.com/office/powerpoint/2010/main" val="1810256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D31B-EDD7-F50A-8A4B-2EEE0B28AB4B}"/>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94E63F5-2322-5CED-466B-12FA2A26B59A}"/>
              </a:ext>
            </a:extLst>
          </p:cNvPr>
          <p:cNvSpPr txBox="1">
            <a:spLocks/>
          </p:cNvSpPr>
          <p:nvPr/>
        </p:nvSpPr>
        <p:spPr>
          <a:xfrm>
            <a:off x="489520" y="368484"/>
            <a:ext cx="946166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Capacity residual margins</a:t>
            </a:r>
          </a:p>
        </p:txBody>
      </p:sp>
      <p:sp>
        <p:nvSpPr>
          <p:cNvPr id="3" name="Content Placeholder 1">
            <a:extLst>
              <a:ext uri="{FF2B5EF4-FFF2-40B4-BE49-F238E27FC236}">
                <a16:creationId xmlns:a16="http://schemas.microsoft.com/office/drawing/2014/main" id="{FBCE5D03-DA9B-5E6B-EBD0-E00426B08B0C}"/>
              </a:ext>
            </a:extLst>
          </p:cNvPr>
          <p:cNvSpPr txBox="1">
            <a:spLocks/>
          </p:cNvSpPr>
          <p:nvPr/>
        </p:nvSpPr>
        <p:spPr>
          <a:xfrm>
            <a:off x="489520" y="1019579"/>
            <a:ext cx="11147996" cy="10195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kern="1200" smtClean="0">
                <a:solidFill>
                  <a:srgbClr val="44585F"/>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9410" lvl="1" indent="-342900" algn="l">
              <a:lnSpc>
                <a:spcPct val="100000"/>
              </a:lnSpc>
              <a:spcBef>
                <a:spcPts val="600"/>
              </a:spcBef>
              <a:spcAft>
                <a:spcPts val="600"/>
              </a:spcAft>
              <a:buFont typeface="Arial" panose="020B0604020202020204" pitchFamily="34" charset="0"/>
              <a:buChar char="•"/>
            </a:pPr>
            <a:endParaRPr lang="en-NZ" sz="1800">
              <a:latin typeface="+mn-lt"/>
              <a:cs typeface="Segoe UI"/>
            </a:endParaRPr>
          </a:p>
        </p:txBody>
      </p:sp>
      <p:sp>
        <p:nvSpPr>
          <p:cNvPr id="7" name="Content Placeholder 1">
            <a:extLst>
              <a:ext uri="{FF2B5EF4-FFF2-40B4-BE49-F238E27FC236}">
                <a16:creationId xmlns:a16="http://schemas.microsoft.com/office/drawing/2014/main" id="{BC505908-9068-AAF6-70B3-0B53FB8967DB}"/>
              </a:ext>
            </a:extLst>
          </p:cNvPr>
          <p:cNvSpPr txBox="1">
            <a:spLocks/>
          </p:cNvSpPr>
          <p:nvPr/>
        </p:nvSpPr>
        <p:spPr>
          <a:xfrm>
            <a:off x="641920" y="1171979"/>
            <a:ext cx="11147996" cy="10195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kern="1200" smtClean="0">
                <a:solidFill>
                  <a:srgbClr val="44585F"/>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9410" lvl="1" indent="-342900" algn="l">
              <a:lnSpc>
                <a:spcPct val="100000"/>
              </a:lnSpc>
              <a:spcBef>
                <a:spcPts val="600"/>
              </a:spcBef>
              <a:spcAft>
                <a:spcPts val="600"/>
              </a:spcAft>
              <a:buFont typeface="Arial" panose="020B0604020202020204" pitchFamily="34" charset="0"/>
              <a:buChar char="•"/>
            </a:pPr>
            <a:r>
              <a:rPr lang="en-NZ" sz="1800">
                <a:latin typeface="+mn-lt"/>
                <a:cs typeface="Segoe UI"/>
              </a:rPr>
              <a:t>Mostly healthy residual margins despite slight increase in demand</a:t>
            </a:r>
          </a:p>
          <a:p>
            <a:pPr marL="359410" lvl="1" indent="-342900" algn="l">
              <a:lnSpc>
                <a:spcPct val="100000"/>
              </a:lnSpc>
              <a:spcBef>
                <a:spcPts val="600"/>
              </a:spcBef>
              <a:spcAft>
                <a:spcPts val="600"/>
              </a:spcAft>
              <a:buFont typeface="Arial" panose="020B0604020202020204" pitchFamily="34" charset="0"/>
              <a:buChar char="•"/>
            </a:pPr>
            <a:r>
              <a:rPr lang="en-NZ" sz="1800">
                <a:latin typeface="+mn-lt"/>
                <a:cs typeface="Segoe UI"/>
              </a:rPr>
              <a:t>Lowest residual 256 MW during 28 October morning peak</a:t>
            </a:r>
          </a:p>
          <a:p>
            <a:pPr marL="359410" lvl="1" indent="-342900" algn="l">
              <a:lnSpc>
                <a:spcPct val="100000"/>
              </a:lnSpc>
              <a:spcBef>
                <a:spcPts val="600"/>
              </a:spcBef>
              <a:spcAft>
                <a:spcPts val="600"/>
              </a:spcAft>
              <a:buFont typeface="Arial" panose="020B0604020202020204" pitchFamily="34" charset="0"/>
              <a:buChar char="•"/>
            </a:pPr>
            <a:endParaRPr lang="en-NZ" sz="1800">
              <a:latin typeface="+mn-lt"/>
              <a:cs typeface="Segoe UI"/>
            </a:endParaRPr>
          </a:p>
        </p:txBody>
      </p:sp>
      <p:pic>
        <p:nvPicPr>
          <p:cNvPr id="5" name="Picture 4">
            <a:extLst>
              <a:ext uri="{FF2B5EF4-FFF2-40B4-BE49-F238E27FC236}">
                <a16:creationId xmlns:a16="http://schemas.microsoft.com/office/drawing/2014/main" id="{A9545928-B41D-994F-B6A7-EE15D0B97E8D}"/>
              </a:ext>
            </a:extLst>
          </p:cNvPr>
          <p:cNvPicPr>
            <a:picLocks noChangeAspect="1"/>
          </p:cNvPicPr>
          <p:nvPr/>
        </p:nvPicPr>
        <p:blipFill>
          <a:blip r:embed="rId3"/>
          <a:stretch>
            <a:fillRect/>
          </a:stretch>
        </p:blipFill>
        <p:spPr>
          <a:xfrm>
            <a:off x="246461" y="2610495"/>
            <a:ext cx="11699078" cy="3465669"/>
          </a:xfrm>
          <a:prstGeom prst="rect">
            <a:avLst/>
          </a:prstGeom>
        </p:spPr>
      </p:pic>
    </p:spTree>
    <p:extLst>
      <p:ext uri="{BB962C8B-B14F-4D97-AF65-F5344CB8AC3E}">
        <p14:creationId xmlns:p14="http://schemas.microsoft.com/office/powerpoint/2010/main" val="1707965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14B21-4FA2-22EB-F81B-F90A361279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2F5B3F-1431-23B0-0545-A8CB95FB2492}"/>
              </a:ext>
            </a:extLst>
          </p:cNvPr>
          <p:cNvSpPr>
            <a:spLocks noGrp="1"/>
          </p:cNvSpPr>
          <p:nvPr>
            <p:ph type="ctrTitle"/>
          </p:nvPr>
        </p:nvSpPr>
        <p:spPr/>
        <p:txBody>
          <a:bodyPr>
            <a:noAutofit/>
          </a:bodyPr>
          <a:lstStyle/>
          <a:p>
            <a:r>
              <a:rPr lang="en-US" sz="3600">
                <a:solidFill>
                  <a:srgbClr val="FFFFFF"/>
                </a:solidFill>
              </a:rPr>
              <a:t>2026 Security of Supply Assessment</a:t>
            </a:r>
            <a:endParaRPr lang="en-US" sz="3600">
              <a:solidFill>
                <a:srgbClr val="FFFFFF"/>
              </a:solidFill>
              <a:cs typeface="Calibri"/>
            </a:endParaRPr>
          </a:p>
        </p:txBody>
      </p:sp>
      <p:sp>
        <p:nvSpPr>
          <p:cNvPr id="5" name="Subtitle 1">
            <a:extLst>
              <a:ext uri="{FF2B5EF4-FFF2-40B4-BE49-F238E27FC236}">
                <a16:creationId xmlns:a16="http://schemas.microsoft.com/office/drawing/2014/main" id="{C2A72A86-7E48-6163-15F7-B6C21218BFC8}"/>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4EDEBCC5-7E08-D5D5-06EE-26D5689D33C0}"/>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8ED24A30-8A05-28CD-B3B9-DE8C88490C6A}"/>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234781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4387A-B3A2-CB5D-8B4F-E027ADF15D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503670-FD2F-600F-4F35-1068C862481A}"/>
              </a:ext>
            </a:extLst>
          </p:cNvPr>
          <p:cNvSpPr>
            <a:spLocks noGrp="1"/>
          </p:cNvSpPr>
          <p:nvPr>
            <p:ph type="ctrTitle"/>
          </p:nvPr>
        </p:nvSpPr>
        <p:spPr/>
        <p:txBody>
          <a:bodyPr vert="horz" lIns="91440" tIns="45720" rIns="91440" bIns="45720" rtlCol="0" anchor="ctr">
            <a:noAutofit/>
          </a:bodyPr>
          <a:lstStyle/>
          <a:p>
            <a:r>
              <a:rPr lang="en-US" sz="3200">
                <a:solidFill>
                  <a:srgbClr val="00879E"/>
                </a:solidFill>
                <a:latin typeface="+mj-lt"/>
              </a:rPr>
              <a:t>2026 Security of Supply Assessment</a:t>
            </a:r>
            <a:endParaRPr lang="en-NZ" sz="3200">
              <a:solidFill>
                <a:srgbClr val="00879E"/>
              </a:solidFill>
              <a:latin typeface="+mj-lt"/>
            </a:endParaRPr>
          </a:p>
        </p:txBody>
      </p:sp>
      <p:pic>
        <p:nvPicPr>
          <p:cNvPr id="1026" name="Picture 2">
            <a:extLst>
              <a:ext uri="{FF2B5EF4-FFF2-40B4-BE49-F238E27FC236}">
                <a16:creationId xmlns:a16="http://schemas.microsoft.com/office/drawing/2014/main" id="{953C7F41-44DF-105D-0A7D-CD3E128B2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70" y="1591056"/>
            <a:ext cx="10678261" cy="46008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BD828ED-3D19-DD38-D6D8-06B8F41BD8DF}"/>
              </a:ext>
            </a:extLst>
          </p:cNvPr>
          <p:cNvSpPr/>
          <p:nvPr/>
        </p:nvSpPr>
        <p:spPr>
          <a:xfrm>
            <a:off x="832104" y="1645920"/>
            <a:ext cx="10195560" cy="685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8" name="Straight Connector 7">
            <a:extLst>
              <a:ext uri="{FF2B5EF4-FFF2-40B4-BE49-F238E27FC236}">
                <a16:creationId xmlns:a16="http://schemas.microsoft.com/office/drawing/2014/main" id="{6045B419-4FBE-B1FE-BEAF-A6B03071561E}"/>
              </a:ext>
            </a:extLst>
          </p:cNvPr>
          <p:cNvCxnSpPr/>
          <p:nvPr/>
        </p:nvCxnSpPr>
        <p:spPr>
          <a:xfrm>
            <a:off x="7991856" y="2185416"/>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03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E827-A97F-BC1E-E45C-54A26074167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92F48D-CDD7-83EA-2DAE-8DC621EEF62B}"/>
              </a:ext>
            </a:extLst>
          </p:cNvPr>
          <p:cNvSpPr>
            <a:spLocks noGrp="1"/>
          </p:cNvSpPr>
          <p:nvPr>
            <p:ph type="ctrTitle"/>
          </p:nvPr>
        </p:nvSpPr>
        <p:spPr/>
        <p:txBody>
          <a:bodyPr vert="horz" lIns="91440" tIns="45720" rIns="91440" bIns="45720" rtlCol="0" anchor="ctr">
            <a:noAutofit/>
          </a:bodyPr>
          <a:lstStyle/>
          <a:p>
            <a:r>
              <a:rPr lang="en-US" sz="3200">
                <a:solidFill>
                  <a:srgbClr val="00879E"/>
                </a:solidFill>
                <a:latin typeface="+mj-lt"/>
              </a:rPr>
              <a:t>2026 Security of Supply Assessment</a:t>
            </a:r>
            <a:endParaRPr lang="en-NZ" sz="3200">
              <a:solidFill>
                <a:srgbClr val="00879E"/>
              </a:solidFill>
              <a:latin typeface="+mj-lt"/>
            </a:endParaRPr>
          </a:p>
        </p:txBody>
      </p:sp>
      <p:sp>
        <p:nvSpPr>
          <p:cNvPr id="2" name="Text Placeholder 2">
            <a:extLst>
              <a:ext uri="{FF2B5EF4-FFF2-40B4-BE49-F238E27FC236}">
                <a16:creationId xmlns:a16="http://schemas.microsoft.com/office/drawing/2014/main" id="{4634034F-E51F-4953-3F84-C4148EB00C8B}"/>
              </a:ext>
            </a:extLst>
          </p:cNvPr>
          <p:cNvSpPr txBox="1">
            <a:spLocks/>
          </p:cNvSpPr>
          <p:nvPr/>
        </p:nvSpPr>
        <p:spPr>
          <a:xfrm>
            <a:off x="3339731" y="1304288"/>
            <a:ext cx="5512539" cy="341632"/>
          </a:xfrm>
          <a:prstGeom prst="rect">
            <a:avLst/>
          </a:prstGeom>
        </p:spPr>
        <p:txBody>
          <a:bodyPr vert="horz" wrap="square" lIns="91440" tIns="45720" rIns="91440" bIns="45720" rtlCol="0">
            <a:spAutoFit/>
          </a:bodyPr>
          <a:lstStyle>
            <a:lvl1pPr marL="361950" indent="-36195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1pPr>
            <a:lvl2pPr marL="714375" indent="-352425"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2pPr>
            <a:lvl3pPr marL="1076325" indent="-36195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3pPr>
            <a:lvl4pPr marL="1438275" indent="-36195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4pPr>
            <a:lvl5pPr marL="1790700" indent="-352425"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44585F"/>
                </a:solidFill>
                <a:latin typeface="Matter" panose="020B0604020202020204" charset="0"/>
              </a:rPr>
              <a:t>New Zealand Winter Energy Margin – SOSA 2025 </a:t>
            </a:r>
            <a:endParaRPr lang="en-NZ" sz="1800">
              <a:solidFill>
                <a:srgbClr val="44585F"/>
              </a:solidFill>
              <a:latin typeface="Matter" panose="020B0604020202020204" charset="0"/>
            </a:endParaRPr>
          </a:p>
        </p:txBody>
      </p:sp>
      <p:pic>
        <p:nvPicPr>
          <p:cNvPr id="4" name="Picture 3" descr="A graph of different colored lines&#10;&#10;AI-generated content may be incorrect.">
            <a:extLst>
              <a:ext uri="{FF2B5EF4-FFF2-40B4-BE49-F238E27FC236}">
                <a16:creationId xmlns:a16="http://schemas.microsoft.com/office/drawing/2014/main" id="{6CB2BD04-B550-58BE-C86B-15592A398B36}"/>
              </a:ext>
            </a:extLst>
          </p:cNvPr>
          <p:cNvPicPr>
            <a:picLocks noChangeAspect="1"/>
          </p:cNvPicPr>
          <p:nvPr/>
        </p:nvPicPr>
        <p:blipFill>
          <a:blip r:embed="rId2"/>
          <a:stretch>
            <a:fillRect/>
          </a:stretch>
        </p:blipFill>
        <p:spPr>
          <a:xfrm>
            <a:off x="2371813" y="1645920"/>
            <a:ext cx="7448374" cy="5212080"/>
          </a:xfrm>
          <a:prstGeom prst="rect">
            <a:avLst/>
          </a:prstGeom>
        </p:spPr>
      </p:pic>
    </p:spTree>
    <p:extLst>
      <p:ext uri="{BB962C8B-B14F-4D97-AF65-F5344CB8AC3E}">
        <p14:creationId xmlns:p14="http://schemas.microsoft.com/office/powerpoint/2010/main" val="2926528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A12B5-724D-10C7-7C0C-095A3DF640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749240-3B3C-E59D-F749-D985BD19CE85}"/>
              </a:ext>
            </a:extLst>
          </p:cNvPr>
          <p:cNvSpPr>
            <a:spLocks noGrp="1"/>
          </p:cNvSpPr>
          <p:nvPr>
            <p:ph type="ctrTitle"/>
          </p:nvPr>
        </p:nvSpPr>
        <p:spPr/>
        <p:txBody>
          <a:bodyPr vert="horz" lIns="91440" tIns="45720" rIns="91440" bIns="45720" rtlCol="0" anchor="ctr">
            <a:noAutofit/>
          </a:bodyPr>
          <a:lstStyle/>
          <a:p>
            <a:r>
              <a:rPr lang="en-US" sz="3200">
                <a:solidFill>
                  <a:srgbClr val="00879E"/>
                </a:solidFill>
                <a:latin typeface="+mj-lt"/>
              </a:rPr>
              <a:t>2026 Security of Supply Assessment</a:t>
            </a:r>
            <a:endParaRPr lang="en-NZ" sz="3200">
              <a:solidFill>
                <a:srgbClr val="00879E"/>
              </a:solidFill>
              <a:latin typeface="+mj-lt"/>
            </a:endParaRPr>
          </a:p>
        </p:txBody>
      </p:sp>
      <p:sp>
        <p:nvSpPr>
          <p:cNvPr id="3" name="Text Placeholder 2">
            <a:extLst>
              <a:ext uri="{FF2B5EF4-FFF2-40B4-BE49-F238E27FC236}">
                <a16:creationId xmlns:a16="http://schemas.microsoft.com/office/drawing/2014/main" id="{4193F524-7C78-71C3-E8A5-6E7B7FD24FEC}"/>
              </a:ext>
            </a:extLst>
          </p:cNvPr>
          <p:cNvSpPr>
            <a:spLocks noGrp="1"/>
          </p:cNvSpPr>
          <p:nvPr>
            <p:ph type="body" sz="quarter" idx="10"/>
          </p:nvPr>
        </p:nvSpPr>
        <p:spPr>
          <a:xfrm>
            <a:off x="703117" y="1504828"/>
            <a:ext cx="10917383" cy="4071884"/>
          </a:xfrm>
        </p:spPr>
        <p:txBody>
          <a:bodyPr vert="horz" wrap="square" lIns="91440" tIns="45720" rIns="91440" bIns="45720" rtlCol="0">
            <a:spAutoFit/>
          </a:bodyPr>
          <a:lstStyle/>
          <a:p>
            <a:pPr marL="0" indent="0">
              <a:buNone/>
            </a:pPr>
            <a:r>
              <a:rPr lang="en-US" sz="2400" b="1">
                <a:solidFill>
                  <a:srgbClr val="00879E"/>
                </a:solidFill>
              </a:rPr>
              <a:t>Reference case</a:t>
            </a:r>
            <a:endParaRPr lang="en-US" sz="2400" b="1">
              <a:solidFill>
                <a:srgbClr val="44585F"/>
              </a:solidFill>
            </a:endParaRPr>
          </a:p>
          <a:p>
            <a:pPr marL="0" indent="0">
              <a:buNone/>
            </a:pPr>
            <a:r>
              <a:rPr lang="en-US" sz="1800">
                <a:solidFill>
                  <a:srgbClr val="44585F"/>
                </a:solidFill>
                <a:latin typeface="Matter" panose="020B0604020202020204" charset="0"/>
              </a:rPr>
              <a:t>The purpose of the reference case is to provide a consistent baseline against which changes in the power system can be compared. It reflects, where reasonable, a continuation of current conditions.  </a:t>
            </a:r>
          </a:p>
          <a:p>
            <a:pPr marL="0" indent="0">
              <a:buNone/>
            </a:pPr>
            <a:r>
              <a:rPr lang="en-US" sz="1800">
                <a:solidFill>
                  <a:srgbClr val="44585F"/>
                </a:solidFill>
                <a:latin typeface="Matter" panose="020B0604020202020204" charset="0"/>
              </a:rPr>
              <a:t>Proposed changes from this year’s SOSA are:</a:t>
            </a:r>
          </a:p>
          <a:p>
            <a:pPr>
              <a:buFont typeface="+mj-lt"/>
              <a:buAutoNum type="arabicPeriod"/>
            </a:pPr>
            <a:r>
              <a:rPr lang="en-NZ" sz="1800" b="1" u="sng">
                <a:solidFill>
                  <a:srgbClr val="44585F"/>
                </a:solidFill>
                <a:latin typeface="Matter" panose="020B0604020202020204" charset="0"/>
              </a:rPr>
              <a:t>Modify pipeline stages:</a:t>
            </a:r>
            <a:r>
              <a:rPr lang="en-NZ" sz="1800" b="1">
                <a:solidFill>
                  <a:srgbClr val="44585F"/>
                </a:solidFill>
                <a:latin typeface="Matter" panose="020B0604020202020204" charset="0"/>
              </a:rPr>
              <a:t> </a:t>
            </a:r>
            <a:r>
              <a:rPr lang="en-NZ" sz="1800">
                <a:solidFill>
                  <a:srgbClr val="44585F"/>
                </a:solidFill>
                <a:latin typeface="Matter" panose="020B0604020202020204" charset="0"/>
              </a:rPr>
              <a:t>Exclude projects that have consent, but are unlikely to proceed</a:t>
            </a:r>
          </a:p>
          <a:p>
            <a:pPr marL="361950" lvl="1" indent="0">
              <a:buNone/>
            </a:pPr>
            <a:r>
              <a:rPr lang="en-NZ" sz="1800">
                <a:solidFill>
                  <a:srgbClr val="44585F"/>
                </a:solidFill>
                <a:latin typeface="Matter" panose="020B0604020202020204" charset="0"/>
              </a:rPr>
              <a:t>	Stage 1: Committed (with Final Investment decision)</a:t>
            </a:r>
          </a:p>
          <a:p>
            <a:pPr marL="361950" lvl="1" indent="0">
              <a:buNone/>
            </a:pPr>
            <a:r>
              <a:rPr lang="en-NZ" sz="1800">
                <a:solidFill>
                  <a:srgbClr val="44585F"/>
                </a:solidFill>
                <a:latin typeface="Matter" panose="020B0604020202020204" charset="0"/>
              </a:rPr>
              <a:t>	Stage 2: Consented and likely to proceed</a:t>
            </a:r>
          </a:p>
          <a:p>
            <a:pPr marL="361950" lvl="1" indent="0">
              <a:buNone/>
            </a:pPr>
            <a:r>
              <a:rPr lang="en-NZ" sz="1800">
                <a:solidFill>
                  <a:srgbClr val="44585F"/>
                </a:solidFill>
                <a:latin typeface="Matter" panose="020B0604020202020204" charset="0"/>
              </a:rPr>
              <a:t>	Stage 3: Consent likely to be sought within 2 years</a:t>
            </a:r>
          </a:p>
          <a:p>
            <a:pPr>
              <a:buFont typeface="+mj-lt"/>
              <a:buAutoNum type="arabicPeriod"/>
            </a:pPr>
            <a:r>
              <a:rPr lang="en-NZ" sz="1800" b="1" u="sng">
                <a:solidFill>
                  <a:srgbClr val="44585F"/>
                </a:solidFill>
                <a:latin typeface="Matter" panose="020B0604020202020204" charset="0"/>
              </a:rPr>
              <a:t>Gas supply and demand:</a:t>
            </a:r>
            <a:r>
              <a:rPr lang="en-NZ" sz="1800">
                <a:solidFill>
                  <a:srgbClr val="44585F"/>
                </a:solidFill>
                <a:latin typeface="Matter" panose="020B0604020202020204" charset="0"/>
              </a:rPr>
              <a:t> Assume exit of Maui, Methanex, and Ballance </a:t>
            </a:r>
            <a:r>
              <a:rPr lang="en-NZ" sz="1800" err="1">
                <a:solidFill>
                  <a:srgbClr val="44585F"/>
                </a:solidFill>
                <a:latin typeface="Matter" panose="020B0604020202020204" charset="0"/>
              </a:rPr>
              <a:t>Kapuni</a:t>
            </a:r>
            <a:r>
              <a:rPr lang="en-NZ" sz="1800">
                <a:solidFill>
                  <a:srgbClr val="44585F"/>
                </a:solidFill>
                <a:latin typeface="Matter" panose="020B0604020202020204" charset="0"/>
              </a:rPr>
              <a:t> in 2027</a:t>
            </a:r>
          </a:p>
          <a:p>
            <a:pPr>
              <a:buFont typeface="+mj-lt"/>
              <a:buAutoNum type="arabicPeriod"/>
            </a:pPr>
            <a:endParaRPr lang="en-NZ" sz="1800">
              <a:solidFill>
                <a:srgbClr val="44585F"/>
              </a:solidFill>
              <a:latin typeface="Matter" panose="020B0604020202020204" charset="0"/>
            </a:endParaRPr>
          </a:p>
          <a:p>
            <a:pPr lvl="1"/>
            <a:endParaRPr lang="en-NZ" sz="1800">
              <a:solidFill>
                <a:srgbClr val="44585F"/>
              </a:solidFill>
              <a:latin typeface="Matter" panose="020B0604020202020204" charset="0"/>
            </a:endParaRPr>
          </a:p>
        </p:txBody>
      </p:sp>
    </p:spTree>
    <p:extLst>
      <p:ext uri="{BB962C8B-B14F-4D97-AF65-F5344CB8AC3E}">
        <p14:creationId xmlns:p14="http://schemas.microsoft.com/office/powerpoint/2010/main" val="395219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19632-5331-8A3D-0CC6-4FAEA076B7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C58CE8-51D4-0913-334D-515CEF8170B2}"/>
              </a:ext>
            </a:extLst>
          </p:cNvPr>
          <p:cNvSpPr>
            <a:spLocks noGrp="1"/>
          </p:cNvSpPr>
          <p:nvPr>
            <p:ph type="ctrTitle"/>
          </p:nvPr>
        </p:nvSpPr>
        <p:spPr/>
        <p:txBody>
          <a:bodyPr vert="horz" lIns="91440" tIns="45720" rIns="91440" bIns="45720" rtlCol="0" anchor="ctr">
            <a:noAutofit/>
          </a:bodyPr>
          <a:lstStyle/>
          <a:p>
            <a:r>
              <a:rPr lang="en-US" sz="3200">
                <a:solidFill>
                  <a:srgbClr val="00879E"/>
                </a:solidFill>
                <a:latin typeface="+mj-lt"/>
              </a:rPr>
              <a:t>2026 Security of Supply Assessment</a:t>
            </a:r>
            <a:endParaRPr lang="en-NZ" sz="3200">
              <a:solidFill>
                <a:srgbClr val="00879E"/>
              </a:solidFill>
              <a:latin typeface="+mj-lt"/>
            </a:endParaRPr>
          </a:p>
        </p:txBody>
      </p:sp>
      <p:sp>
        <p:nvSpPr>
          <p:cNvPr id="3" name="Text Placeholder 2">
            <a:extLst>
              <a:ext uri="{FF2B5EF4-FFF2-40B4-BE49-F238E27FC236}">
                <a16:creationId xmlns:a16="http://schemas.microsoft.com/office/drawing/2014/main" id="{0287A2CB-2057-FF67-1162-271B937C3A7C}"/>
              </a:ext>
            </a:extLst>
          </p:cNvPr>
          <p:cNvSpPr>
            <a:spLocks noGrp="1"/>
          </p:cNvSpPr>
          <p:nvPr>
            <p:ph type="body" sz="quarter" idx="10"/>
          </p:nvPr>
        </p:nvSpPr>
        <p:spPr>
          <a:xfrm>
            <a:off x="703117" y="1504828"/>
            <a:ext cx="10917383" cy="5159361"/>
          </a:xfrm>
        </p:spPr>
        <p:txBody>
          <a:bodyPr vert="horz" wrap="square" lIns="91440" tIns="45720" rIns="91440" bIns="45720" rtlCol="0">
            <a:spAutoFit/>
          </a:bodyPr>
          <a:lstStyle/>
          <a:p>
            <a:pPr marL="0" indent="0">
              <a:buNone/>
            </a:pPr>
            <a:r>
              <a:rPr lang="en-US" sz="2400" b="1">
                <a:solidFill>
                  <a:srgbClr val="00879E"/>
                </a:solidFill>
              </a:rPr>
              <a:t>Sensitivities</a:t>
            </a:r>
            <a:endParaRPr lang="en-US" sz="2400" b="1">
              <a:solidFill>
                <a:srgbClr val="44585F"/>
              </a:solidFill>
            </a:endParaRPr>
          </a:p>
          <a:p>
            <a:pPr marL="0" indent="0">
              <a:buNone/>
            </a:pPr>
            <a:r>
              <a:rPr lang="en-US" sz="1800">
                <a:solidFill>
                  <a:srgbClr val="44585F"/>
                </a:solidFill>
                <a:latin typeface="Matter" panose="020B0604020202020204" charset="0"/>
              </a:rPr>
              <a:t>Proposed changes from this year’s SOSA are:</a:t>
            </a:r>
          </a:p>
          <a:p>
            <a:pPr>
              <a:buFont typeface="+mj-lt"/>
              <a:buAutoNum type="arabicPeriod"/>
            </a:pPr>
            <a:r>
              <a:rPr lang="en-NZ" sz="1800" b="1" u="sng">
                <a:solidFill>
                  <a:srgbClr val="44585F"/>
                </a:solidFill>
                <a:latin typeface="Matter" panose="020B0604020202020204" charset="0"/>
              </a:rPr>
              <a:t>TCC:</a:t>
            </a:r>
            <a:r>
              <a:rPr lang="en-NZ" sz="1800">
                <a:solidFill>
                  <a:srgbClr val="44585F"/>
                </a:solidFill>
                <a:latin typeface="Matter" panose="020B0604020202020204" charset="0"/>
              </a:rPr>
              <a:t> Remove the “TCC stays” sensitivity</a:t>
            </a:r>
          </a:p>
          <a:p>
            <a:pPr>
              <a:buFont typeface="+mj-lt"/>
              <a:buAutoNum type="arabicPeriod"/>
            </a:pPr>
            <a:r>
              <a:rPr lang="en-NZ" sz="1800" b="1" u="sng">
                <a:solidFill>
                  <a:srgbClr val="44585F"/>
                </a:solidFill>
                <a:latin typeface="Matter" panose="020B0604020202020204" charset="0"/>
              </a:rPr>
              <a:t>Additional step demand:</a:t>
            </a:r>
            <a:r>
              <a:rPr lang="en-NZ" sz="1800">
                <a:solidFill>
                  <a:srgbClr val="44585F"/>
                </a:solidFill>
                <a:latin typeface="Matter" panose="020B0604020202020204" charset="0"/>
              </a:rPr>
              <a:t> Remove this sensitivity</a:t>
            </a:r>
          </a:p>
          <a:p>
            <a:pPr>
              <a:buFont typeface="+mj-lt"/>
              <a:buAutoNum type="arabicPeriod"/>
            </a:pPr>
            <a:r>
              <a:rPr lang="en-NZ" sz="1800" b="1" u="sng">
                <a:solidFill>
                  <a:srgbClr val="44585F"/>
                </a:solidFill>
                <a:latin typeface="Matter" panose="020B0604020202020204" charset="0"/>
              </a:rPr>
              <a:t>Change in thermal mix:</a:t>
            </a:r>
            <a:r>
              <a:rPr lang="en-NZ" sz="1800">
                <a:solidFill>
                  <a:srgbClr val="44585F"/>
                </a:solidFill>
                <a:latin typeface="Matter" panose="020B0604020202020204" charset="0"/>
              </a:rPr>
              <a:t> This will replace “thermal decommissioning”</a:t>
            </a:r>
          </a:p>
          <a:p>
            <a:pPr>
              <a:buFont typeface="+mj-lt"/>
              <a:buAutoNum type="arabicPeriod"/>
            </a:pPr>
            <a:r>
              <a:rPr lang="en-NZ" sz="1800" b="1" u="sng">
                <a:solidFill>
                  <a:srgbClr val="44585F"/>
                </a:solidFill>
                <a:latin typeface="Matter" panose="020B0604020202020204" charset="0"/>
              </a:rPr>
              <a:t>Delayed build times:</a:t>
            </a:r>
            <a:r>
              <a:rPr lang="en-NZ" sz="1800">
                <a:solidFill>
                  <a:srgbClr val="44585F"/>
                </a:solidFill>
                <a:latin typeface="Matter" panose="020B0604020202020204" charset="0"/>
              </a:rPr>
              <a:t> We have asked for pessimistic commissioning dates in our survey to inform this sensitivity, instead of a blanket 1-year delay</a:t>
            </a:r>
          </a:p>
          <a:p>
            <a:pPr>
              <a:buFont typeface="+mj-lt"/>
              <a:buAutoNum type="arabicPeriod"/>
            </a:pPr>
            <a:r>
              <a:rPr lang="en-NZ" sz="1800" b="1" u="sng">
                <a:solidFill>
                  <a:srgbClr val="44585F"/>
                </a:solidFill>
                <a:latin typeface="Matter" panose="020B0604020202020204" charset="0"/>
              </a:rPr>
              <a:t>Low wind and solar supply:</a:t>
            </a:r>
            <a:r>
              <a:rPr lang="en-NZ" sz="1800">
                <a:solidFill>
                  <a:srgbClr val="44585F"/>
                </a:solidFill>
                <a:latin typeface="Matter" panose="020B0604020202020204" charset="0"/>
              </a:rPr>
              <a:t> This will replace “low wind supply”</a:t>
            </a:r>
          </a:p>
          <a:p>
            <a:pPr>
              <a:buFont typeface="+mj-lt"/>
              <a:buAutoNum type="arabicPeriod"/>
            </a:pPr>
            <a:endParaRPr lang="en-NZ" sz="1800">
              <a:solidFill>
                <a:srgbClr val="44585F"/>
              </a:solidFill>
              <a:latin typeface="Matter" panose="020B0604020202020204" charset="0"/>
            </a:endParaRPr>
          </a:p>
          <a:p>
            <a:pPr marL="0" indent="0">
              <a:buNone/>
            </a:pPr>
            <a:r>
              <a:rPr lang="en-US" sz="2400" b="1">
                <a:solidFill>
                  <a:srgbClr val="00879E"/>
                </a:solidFill>
              </a:rPr>
              <a:t>Expected Future case</a:t>
            </a:r>
          </a:p>
          <a:p>
            <a:pPr marL="0" indent="0">
              <a:buNone/>
            </a:pPr>
            <a:r>
              <a:rPr lang="en-US" sz="1800">
                <a:solidFill>
                  <a:srgbClr val="44585F"/>
                </a:solidFill>
                <a:latin typeface="Matter" panose="020B0604020202020204" charset="0"/>
              </a:rPr>
              <a:t>This will be the combination of sensitivities that we consider reflects the most likely outcome. This may differ from the Reference case.</a:t>
            </a:r>
          </a:p>
          <a:p>
            <a:pPr marL="0" indent="0">
              <a:buNone/>
            </a:pPr>
            <a:endParaRPr lang="en-NZ" sz="1800">
              <a:solidFill>
                <a:srgbClr val="44585F"/>
              </a:solidFill>
              <a:latin typeface="Matter" panose="020B0604020202020204" charset="0"/>
            </a:endParaRPr>
          </a:p>
          <a:p>
            <a:pPr lvl="1"/>
            <a:endParaRPr lang="en-NZ" sz="1800">
              <a:solidFill>
                <a:srgbClr val="44585F"/>
              </a:solidFill>
              <a:latin typeface="Matter" panose="020B0604020202020204" charset="0"/>
            </a:endParaRPr>
          </a:p>
        </p:txBody>
      </p:sp>
    </p:spTree>
    <p:extLst>
      <p:ext uri="{BB962C8B-B14F-4D97-AF65-F5344CB8AC3E}">
        <p14:creationId xmlns:p14="http://schemas.microsoft.com/office/powerpoint/2010/main" val="2651166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04900-09D4-F5B3-C906-DF3DDD1E05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629937-5537-A6C3-B2F3-CEE99BD1F7AC}"/>
              </a:ext>
            </a:extLst>
          </p:cNvPr>
          <p:cNvSpPr>
            <a:spLocks noGrp="1"/>
          </p:cNvSpPr>
          <p:nvPr>
            <p:ph type="ctrTitle"/>
          </p:nvPr>
        </p:nvSpPr>
        <p:spPr/>
        <p:txBody>
          <a:bodyPr vert="horz" lIns="91440" tIns="45720" rIns="91440" bIns="45720" rtlCol="0" anchor="ctr">
            <a:noAutofit/>
          </a:bodyPr>
          <a:lstStyle/>
          <a:p>
            <a:r>
              <a:rPr lang="en-US" sz="3200">
                <a:solidFill>
                  <a:srgbClr val="00879E"/>
                </a:solidFill>
                <a:latin typeface="+mj-lt"/>
              </a:rPr>
              <a:t>2026 Security of Supply Assessment</a:t>
            </a:r>
            <a:endParaRPr lang="en-NZ" sz="3200">
              <a:solidFill>
                <a:srgbClr val="00879E"/>
              </a:solidFill>
              <a:latin typeface="+mj-lt"/>
            </a:endParaRPr>
          </a:p>
        </p:txBody>
      </p:sp>
      <p:sp>
        <p:nvSpPr>
          <p:cNvPr id="3" name="Text Placeholder 2">
            <a:extLst>
              <a:ext uri="{FF2B5EF4-FFF2-40B4-BE49-F238E27FC236}">
                <a16:creationId xmlns:a16="http://schemas.microsoft.com/office/drawing/2014/main" id="{91497945-5C8B-9289-2F91-7A5FF584D696}"/>
              </a:ext>
            </a:extLst>
          </p:cNvPr>
          <p:cNvSpPr>
            <a:spLocks noGrp="1"/>
          </p:cNvSpPr>
          <p:nvPr>
            <p:ph type="body" sz="quarter" idx="10"/>
          </p:nvPr>
        </p:nvSpPr>
        <p:spPr>
          <a:xfrm>
            <a:off x="703117" y="1504828"/>
            <a:ext cx="10917383" cy="1179810"/>
          </a:xfrm>
        </p:spPr>
        <p:txBody>
          <a:bodyPr vert="horz" wrap="square" lIns="91440" tIns="45720" rIns="91440" bIns="45720" rtlCol="0">
            <a:spAutoFit/>
          </a:bodyPr>
          <a:lstStyle/>
          <a:p>
            <a:pPr marL="0" indent="0">
              <a:buNone/>
            </a:pPr>
            <a:r>
              <a:rPr lang="en-US" sz="2400" b="1">
                <a:solidFill>
                  <a:srgbClr val="00879E"/>
                </a:solidFill>
              </a:rPr>
              <a:t>SOSA pipeline</a:t>
            </a:r>
            <a:endParaRPr lang="en-US" sz="2400" b="1">
              <a:solidFill>
                <a:srgbClr val="44585F"/>
              </a:solidFill>
            </a:endParaRPr>
          </a:p>
          <a:p>
            <a:pPr marL="0" indent="0">
              <a:buNone/>
            </a:pPr>
            <a:r>
              <a:rPr lang="en-NZ" sz="1800">
                <a:solidFill>
                  <a:srgbClr val="44585F"/>
                </a:solidFill>
                <a:latin typeface="Matter" panose="020B0604020202020204" charset="0"/>
              </a:rPr>
              <a:t>Thank you to all 2025 survey respondents</a:t>
            </a:r>
          </a:p>
          <a:p>
            <a:pPr lvl="1"/>
            <a:endParaRPr lang="en-NZ" sz="1800">
              <a:solidFill>
                <a:srgbClr val="44585F"/>
              </a:solidFill>
              <a:latin typeface="Matter" panose="020B0604020202020204" charset="0"/>
            </a:endParaRPr>
          </a:p>
        </p:txBody>
      </p:sp>
      <p:pic>
        <p:nvPicPr>
          <p:cNvPr id="4" name="Picture 3">
            <a:extLst>
              <a:ext uri="{FF2B5EF4-FFF2-40B4-BE49-F238E27FC236}">
                <a16:creationId xmlns:a16="http://schemas.microsoft.com/office/drawing/2014/main" id="{590FCE4B-55F9-AEF4-3521-1CC75551E7F7}"/>
              </a:ext>
            </a:extLst>
          </p:cNvPr>
          <p:cNvPicPr>
            <a:picLocks noChangeAspect="1"/>
          </p:cNvPicPr>
          <p:nvPr/>
        </p:nvPicPr>
        <p:blipFill>
          <a:blip r:embed="rId2"/>
          <a:stretch>
            <a:fillRect/>
          </a:stretch>
        </p:blipFill>
        <p:spPr>
          <a:xfrm>
            <a:off x="5059109" y="2039581"/>
            <a:ext cx="5754830" cy="4267564"/>
          </a:xfrm>
          <a:prstGeom prst="rect">
            <a:avLst/>
          </a:prstGeom>
        </p:spPr>
      </p:pic>
      <p:sp>
        <p:nvSpPr>
          <p:cNvPr id="6" name="TextBox 5">
            <a:extLst>
              <a:ext uri="{FF2B5EF4-FFF2-40B4-BE49-F238E27FC236}">
                <a16:creationId xmlns:a16="http://schemas.microsoft.com/office/drawing/2014/main" id="{E63BC8C0-1328-367C-EB95-664CCE24879B}"/>
              </a:ext>
            </a:extLst>
          </p:cNvPr>
          <p:cNvSpPr txBox="1"/>
          <p:nvPr/>
        </p:nvSpPr>
        <p:spPr>
          <a:xfrm>
            <a:off x="5059109" y="3429000"/>
            <a:ext cx="5851560" cy="1200329"/>
          </a:xfrm>
          <a:prstGeom prst="rect">
            <a:avLst/>
          </a:prstGeom>
          <a:noFill/>
        </p:spPr>
        <p:txBody>
          <a:bodyPr wrap="square" rtlCol="0">
            <a:spAutoFit/>
          </a:bodyPr>
          <a:lstStyle/>
          <a:p>
            <a:pPr algn="ctr"/>
            <a:r>
              <a:rPr lang="en-US" sz="7200" b="1">
                <a:solidFill>
                  <a:srgbClr val="FF0000">
                    <a:alpha val="50000"/>
                  </a:srgbClr>
                </a:solidFill>
              </a:rPr>
              <a:t>SOSA 2025</a:t>
            </a:r>
            <a:endParaRPr lang="en-NZ" sz="7200" b="1">
              <a:solidFill>
                <a:srgbClr val="FF0000">
                  <a:alpha val="50000"/>
                </a:srgbClr>
              </a:solidFill>
            </a:endParaRPr>
          </a:p>
        </p:txBody>
      </p:sp>
    </p:spTree>
    <p:extLst>
      <p:ext uri="{BB962C8B-B14F-4D97-AF65-F5344CB8AC3E}">
        <p14:creationId xmlns:p14="http://schemas.microsoft.com/office/powerpoint/2010/main" val="271252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C334A-A65E-1921-9984-3F41731FDB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A2F928-C4F8-77CC-1FC7-AECD1AFBFD81}"/>
              </a:ext>
            </a:extLst>
          </p:cNvPr>
          <p:cNvSpPr>
            <a:spLocks noGrp="1"/>
          </p:cNvSpPr>
          <p:nvPr>
            <p:ph type="ctrTitle"/>
          </p:nvPr>
        </p:nvSpPr>
        <p:spPr/>
        <p:txBody>
          <a:bodyPr vert="horz" lIns="91440" tIns="45720" rIns="91440" bIns="45720" rtlCol="0" anchor="ctr">
            <a:noAutofit/>
          </a:bodyPr>
          <a:lstStyle/>
          <a:p>
            <a:r>
              <a:rPr lang="en-US" sz="3200">
                <a:solidFill>
                  <a:srgbClr val="00879E"/>
                </a:solidFill>
                <a:latin typeface="+mj-lt"/>
              </a:rPr>
              <a:t>2026 Security of Supply Assessment</a:t>
            </a:r>
            <a:endParaRPr lang="en-NZ" sz="3200">
              <a:solidFill>
                <a:srgbClr val="00879E"/>
              </a:solidFill>
              <a:latin typeface="+mj-lt"/>
            </a:endParaRPr>
          </a:p>
        </p:txBody>
      </p:sp>
      <p:sp>
        <p:nvSpPr>
          <p:cNvPr id="3" name="Text Placeholder 2">
            <a:extLst>
              <a:ext uri="{FF2B5EF4-FFF2-40B4-BE49-F238E27FC236}">
                <a16:creationId xmlns:a16="http://schemas.microsoft.com/office/drawing/2014/main" id="{0544094B-9981-90C2-88EF-262C7004C3ED}"/>
              </a:ext>
            </a:extLst>
          </p:cNvPr>
          <p:cNvSpPr>
            <a:spLocks noGrp="1"/>
          </p:cNvSpPr>
          <p:nvPr>
            <p:ph type="body" sz="quarter" idx="10"/>
          </p:nvPr>
        </p:nvSpPr>
        <p:spPr>
          <a:xfrm>
            <a:off x="703117" y="1504828"/>
            <a:ext cx="11011087" cy="4064702"/>
          </a:xfrm>
        </p:spPr>
        <p:txBody>
          <a:bodyPr vert="horz" wrap="square" lIns="91440" tIns="45720" rIns="91440" bIns="45720" rtlCol="0">
            <a:spAutoFit/>
          </a:bodyPr>
          <a:lstStyle/>
          <a:p>
            <a:pPr marL="0" indent="0">
              <a:buNone/>
            </a:pPr>
            <a:r>
              <a:rPr lang="en-US" sz="2400" b="1">
                <a:solidFill>
                  <a:srgbClr val="00879E"/>
                </a:solidFill>
              </a:rPr>
              <a:t>Survey</a:t>
            </a:r>
            <a:endParaRPr lang="en-US" sz="2400" b="1">
              <a:solidFill>
                <a:srgbClr val="44585F"/>
              </a:solidFill>
            </a:endParaRPr>
          </a:p>
          <a:p>
            <a:r>
              <a:rPr lang="en-US" sz="1800">
                <a:solidFill>
                  <a:srgbClr val="44585F"/>
                </a:solidFill>
                <a:latin typeface="Matter" panose="020B0604020202020204" charset="0"/>
              </a:rPr>
              <a:t>We survey participants as an input to our SOSA supply pipeline.</a:t>
            </a:r>
          </a:p>
          <a:p>
            <a:r>
              <a:rPr lang="en-NZ" sz="1800">
                <a:solidFill>
                  <a:srgbClr val="44585F"/>
                </a:solidFill>
                <a:latin typeface="Matter" panose="020B0604020202020204" charset="0"/>
              </a:rPr>
              <a:t>EDBs, and generators who have an account with the Grid Owner’s customer team, have been surveyed.</a:t>
            </a:r>
          </a:p>
          <a:p>
            <a:r>
              <a:rPr lang="en-NZ" sz="1800">
                <a:solidFill>
                  <a:srgbClr val="44585F"/>
                </a:solidFill>
                <a:latin typeface="Matter" panose="020B0604020202020204" charset="0"/>
              </a:rPr>
              <a:t>Industry participants, as defined in section 7 of the Electricity Industry Act 2010 (Act), who have been surveyed are required to respond by section 9.18(1)(f) of the Code. This is a new requirement.</a:t>
            </a:r>
          </a:p>
          <a:p>
            <a:r>
              <a:rPr lang="en-NZ" sz="1800">
                <a:solidFill>
                  <a:srgbClr val="44585F"/>
                </a:solidFill>
                <a:latin typeface="Matter" panose="020B0604020202020204" charset="0"/>
              </a:rPr>
              <a:t>Information will be treated confidentially. </a:t>
            </a:r>
            <a:r>
              <a:rPr lang="en-US" sz="1800">
                <a:solidFill>
                  <a:srgbClr val="44585F"/>
                </a:solidFill>
                <a:latin typeface="Matter" panose="020B0604020202020204" charset="0"/>
              </a:rPr>
              <a:t>The Electricity Authority (EA) now requires the System Operator to provide this survey information to the EA under section 46(2) of the Act, for the purpose of carrying out the EA’s monitoring functions. Information will not otherwise be shared unless explicitly allowed by the respondent.</a:t>
            </a:r>
            <a:endParaRPr lang="en-NZ" sz="1800">
              <a:solidFill>
                <a:srgbClr val="44585F"/>
              </a:solidFill>
              <a:highlight>
                <a:srgbClr val="FFFF00"/>
              </a:highlight>
              <a:latin typeface="Matter" panose="020B0604020202020204" charset="0"/>
            </a:endParaRPr>
          </a:p>
          <a:p>
            <a:r>
              <a:rPr lang="en-NZ" sz="1800">
                <a:solidFill>
                  <a:srgbClr val="44585F"/>
                </a:solidFill>
                <a:latin typeface="Matter" panose="020B0604020202020204" charset="0"/>
              </a:rPr>
              <a:t>If your organisation is planning to build any significant new generation or energy storage and you aren’t sure if you received the survey, please contact </a:t>
            </a:r>
            <a:r>
              <a:rPr lang="en-NZ" sz="1800">
                <a:solidFill>
                  <a:srgbClr val="44585F"/>
                </a:solidFill>
                <a:latin typeface="Matter" panose="020B0604020202020204" charset="0"/>
                <a:hlinkClick r:id="rId2"/>
              </a:rPr>
              <a:t>market.operations@transpower.co.nz</a:t>
            </a:r>
            <a:r>
              <a:rPr lang="en-NZ" sz="1800">
                <a:solidFill>
                  <a:srgbClr val="44585F"/>
                </a:solidFill>
                <a:latin typeface="Matter" panose="020B0604020202020204" charset="0"/>
              </a:rPr>
              <a:t> </a:t>
            </a:r>
          </a:p>
          <a:p>
            <a:pPr marL="0" indent="0">
              <a:buNone/>
            </a:pPr>
            <a:endParaRPr lang="en-NZ" sz="1800">
              <a:solidFill>
                <a:srgbClr val="44585F"/>
              </a:solidFill>
              <a:latin typeface="Matter" panose="020B0604020202020204" charset="0"/>
            </a:endParaRPr>
          </a:p>
          <a:p>
            <a:pPr lvl="1"/>
            <a:endParaRPr lang="en-NZ" sz="1800">
              <a:solidFill>
                <a:srgbClr val="44585F"/>
              </a:solidFill>
              <a:latin typeface="Matter" panose="020B0604020202020204" charset="0"/>
            </a:endParaRPr>
          </a:p>
        </p:txBody>
      </p:sp>
    </p:spTree>
    <p:extLst>
      <p:ext uri="{BB962C8B-B14F-4D97-AF65-F5344CB8AC3E}">
        <p14:creationId xmlns:p14="http://schemas.microsoft.com/office/powerpoint/2010/main" val="3180539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6C7A3-D081-CCF1-7378-FAA9D3B317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816DD4-CBD7-2A32-39BF-EFF583B3EED6}"/>
              </a:ext>
            </a:extLst>
          </p:cNvPr>
          <p:cNvSpPr>
            <a:spLocks noGrp="1"/>
          </p:cNvSpPr>
          <p:nvPr>
            <p:ph type="ctrTitle"/>
          </p:nvPr>
        </p:nvSpPr>
        <p:spPr/>
        <p:txBody>
          <a:bodyPr vert="horz" lIns="91440" tIns="45720" rIns="91440" bIns="45720" rtlCol="0" anchor="ctr">
            <a:noAutofit/>
          </a:bodyPr>
          <a:lstStyle/>
          <a:p>
            <a:r>
              <a:rPr lang="en-US" sz="3200">
                <a:solidFill>
                  <a:srgbClr val="00879E"/>
                </a:solidFill>
                <a:latin typeface="+mj-lt"/>
              </a:rPr>
              <a:t>2026 Security of Supply Assessment – Questions?</a:t>
            </a:r>
            <a:endParaRPr lang="en-NZ" sz="3200">
              <a:solidFill>
                <a:srgbClr val="00879E"/>
              </a:solidFill>
              <a:latin typeface="+mj-lt"/>
            </a:endParaRPr>
          </a:p>
        </p:txBody>
      </p:sp>
      <p:pic>
        <p:nvPicPr>
          <p:cNvPr id="2052" name="Picture 4">
            <a:extLst>
              <a:ext uri="{FF2B5EF4-FFF2-40B4-BE49-F238E27FC236}">
                <a16:creationId xmlns:a16="http://schemas.microsoft.com/office/drawing/2014/main" id="{7916B4E6-8671-3785-E2DF-183087040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516" y="1857046"/>
            <a:ext cx="10792968" cy="3610304"/>
          </a:xfrm>
          <a:prstGeom prst="rect">
            <a:avLst/>
          </a:prstGeom>
          <a:noFill/>
          <a:ln>
            <a:solidFill>
              <a:srgbClr val="00879E"/>
            </a:solidFill>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D59332D-AA7E-8491-8E5A-E306CBBEA062}"/>
              </a:ext>
            </a:extLst>
          </p:cNvPr>
          <p:cNvCxnSpPr/>
          <p:nvPr/>
        </p:nvCxnSpPr>
        <p:spPr>
          <a:xfrm>
            <a:off x="3583709" y="4091709"/>
            <a:ext cx="30295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76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ctrTitle"/>
          </p:nvPr>
        </p:nvSpPr>
        <p:spPr>
          <a:xfrm>
            <a:off x="196188" y="184452"/>
            <a:ext cx="5392882" cy="654482"/>
          </a:xfrm>
        </p:spPr>
        <p:txBody>
          <a:bodyPr vert="horz" lIns="91440" tIns="45720" rIns="91440" bIns="45720" rtlCol="0" anchor="b">
            <a:normAutofit/>
          </a:bodyPr>
          <a:lstStyle/>
          <a:p>
            <a:r>
              <a:rPr lang="en-US" sz="3200">
                <a:solidFill>
                  <a:srgbClr val="00879E"/>
                </a:solidFill>
                <a:latin typeface="+mj-lt"/>
              </a:rPr>
              <a:t>Today’s agenda</a:t>
            </a:r>
          </a:p>
        </p:txBody>
      </p:sp>
      <p:sp>
        <p:nvSpPr>
          <p:cNvPr id="2" name="Subtitle 1">
            <a:extLst>
              <a:ext uri="{FF2B5EF4-FFF2-40B4-BE49-F238E27FC236}">
                <a16:creationId xmlns:a16="http://schemas.microsoft.com/office/drawing/2014/main" id="{3CA36035-F478-C082-06E6-76D52F9AAE24}"/>
              </a:ext>
            </a:extLst>
          </p:cNvPr>
          <p:cNvSpPr>
            <a:spLocks noGrp="1"/>
          </p:cNvSpPr>
          <p:nvPr>
            <p:ph type="subTitle" idx="1"/>
          </p:nvPr>
        </p:nvSpPr>
        <p:spPr>
          <a:xfrm>
            <a:off x="278382" y="1168035"/>
            <a:ext cx="6728594" cy="4851031"/>
          </a:xfrm>
          <a:ln>
            <a:noFill/>
          </a:ln>
        </p:spPr>
        <p:txBody>
          <a:bodyPr vert="horz" lIns="91440" tIns="45720" rIns="91440" bIns="45720" rtlCol="0" anchor="t">
            <a:noAutofit/>
          </a:bodyPr>
          <a:lstStyle/>
          <a:p>
            <a:pPr marL="285750" indent="-285750">
              <a:buFont typeface="Arial" panose="020B0604020202020204" pitchFamily="34" charset="0"/>
              <a:buChar char="•"/>
            </a:pPr>
            <a:r>
              <a:rPr lang="en-NZ" sz="2800">
                <a:ea typeface="+mn-lt"/>
                <a:cs typeface="+mn-lt"/>
              </a:rPr>
              <a:t>Key messages</a:t>
            </a:r>
            <a:endParaRPr lang="en-NZ"/>
          </a:p>
          <a:p>
            <a:pPr marL="285750" indent="-285750">
              <a:buFont typeface="Arial" panose="020B0604020202020204" pitchFamily="34" charset="0"/>
              <a:buChar char="•"/>
            </a:pPr>
            <a:r>
              <a:rPr lang="en-NZ" sz="2800">
                <a:ea typeface="+mn-lt"/>
                <a:cs typeface="+mn-lt"/>
              </a:rPr>
              <a:t>Market update</a:t>
            </a:r>
          </a:p>
          <a:p>
            <a:pPr marL="285750" indent="-285750">
              <a:buFont typeface="Arial" panose="020B0604020202020204" pitchFamily="34" charset="0"/>
              <a:buChar char="•"/>
            </a:pPr>
            <a:r>
              <a:rPr lang="en-NZ" sz="2800">
                <a:ea typeface="+mn-lt"/>
                <a:cs typeface="+mn-lt"/>
              </a:rPr>
              <a:t>2026 SOSA</a:t>
            </a:r>
          </a:p>
          <a:p>
            <a:pPr marL="285750" indent="-285750">
              <a:buFont typeface="Arial" panose="020B0604020202020204" pitchFamily="34" charset="0"/>
              <a:buChar char="•"/>
            </a:pPr>
            <a:r>
              <a:rPr lang="en-NZ" sz="2800">
                <a:ea typeface="+mn-lt"/>
                <a:cs typeface="+mn-lt"/>
              </a:rPr>
              <a:t>NZGB update</a:t>
            </a:r>
          </a:p>
          <a:p>
            <a:pPr marL="285750" indent="-285750">
              <a:buFont typeface="Arial" panose="020B0604020202020204" pitchFamily="34" charset="0"/>
              <a:buChar char="•"/>
            </a:pPr>
            <a:r>
              <a:rPr lang="en-NZ" sz="2800">
                <a:ea typeface="+mn-lt"/>
                <a:cs typeface="+mn-lt"/>
              </a:rPr>
              <a:t>Outage update – next 4 weeks</a:t>
            </a:r>
          </a:p>
          <a:p>
            <a:pPr marL="285750" indent="-285750">
              <a:buFont typeface="Arial" panose="020B0604020202020204" pitchFamily="34" charset="0"/>
              <a:buChar char="•"/>
            </a:pPr>
            <a:r>
              <a:rPr lang="en-NZ" sz="2800">
                <a:ea typeface="+mn-lt"/>
                <a:cs typeface="+mn-lt"/>
              </a:rPr>
              <a:t>Outage planning notifications​</a:t>
            </a:r>
          </a:p>
          <a:p>
            <a:pPr marL="285750" indent="-285750">
              <a:buFont typeface="Arial" panose="020B0604020202020204" pitchFamily="34" charset="0"/>
              <a:buChar char="•"/>
            </a:pPr>
            <a:r>
              <a:rPr lang="en-NZ">
                <a:ea typeface="+mn-lt"/>
                <a:cs typeface="+mn-lt"/>
              </a:rPr>
              <a:t>Operational update</a:t>
            </a:r>
            <a:endParaRPr lang="en-NZ" sz="2800">
              <a:ea typeface="+mn-lt"/>
              <a:cs typeface="+mn-lt"/>
            </a:endParaRPr>
          </a:p>
          <a:p>
            <a:pPr marL="285750" indent="-285750">
              <a:buFont typeface="Arial" panose="020B0604020202020204" pitchFamily="34" charset="0"/>
              <a:buChar char="•"/>
            </a:pPr>
            <a:r>
              <a:rPr lang="en-US" sz="2800">
                <a:ea typeface="Calibri"/>
                <a:cs typeface="Calibri"/>
              </a:rPr>
              <a:t>Consultations, publications and events</a:t>
            </a:r>
          </a:p>
          <a:p>
            <a:pPr marL="285750" indent="-285750">
              <a:buFont typeface="Arial" panose="020B0604020202020204" pitchFamily="34" charset="0"/>
              <a:buChar char="•"/>
            </a:pPr>
            <a:r>
              <a:rPr lang="en-US">
                <a:ea typeface="Calibri"/>
                <a:cs typeface="Calibri"/>
              </a:rPr>
              <a:t>Questions / Patai</a:t>
            </a:r>
            <a:endParaRPr lang="en-US" sz="2800">
              <a:ea typeface="Calibri"/>
              <a:cs typeface="Calibri"/>
            </a:endParaRPr>
          </a:p>
          <a:p>
            <a:endParaRPr lang="en-NZ">
              <a:ea typeface="Calibri Light"/>
              <a:cs typeface="Calibri Light"/>
            </a:endParaRPr>
          </a:p>
          <a:p>
            <a:endParaRPr lang="en-NZ" sz="2800">
              <a:ea typeface="Calibri Light"/>
              <a:cs typeface="Calibri Light"/>
            </a:endParaRPr>
          </a:p>
          <a:p>
            <a:endParaRPr lang="en-NZ"/>
          </a:p>
        </p:txBody>
      </p:sp>
      <p:pic>
        <p:nvPicPr>
          <p:cNvPr id="15" name="Picture Placeholder 14">
            <a:extLst>
              <a:ext uri="{FF2B5EF4-FFF2-40B4-BE49-F238E27FC236}">
                <a16:creationId xmlns:a16="http://schemas.microsoft.com/office/drawing/2014/main" id="{0FCE6032-BBAC-63F1-F8AC-ABA1773F967B}"/>
              </a:ext>
            </a:extLst>
          </p:cNvPr>
          <p:cNvPicPr>
            <a:picLocks noGrp="1" noChangeAspect="1"/>
          </p:cNvPicPr>
          <p:nvPr>
            <p:ph type="pic" sz="quarter" idx="10"/>
          </p:nvPr>
        </p:nvPicPr>
        <p:blipFill>
          <a:blip r:embed="rId3"/>
          <a:srcRect t="21073" b="8185"/>
          <a:stretch/>
        </p:blipFill>
        <p:spPr>
          <a:xfrm>
            <a:off x="7153275" y="0"/>
            <a:ext cx="5038725" cy="6452916"/>
          </a:xfrm>
        </p:spPr>
      </p:pic>
    </p:spTree>
    <p:extLst>
      <p:ext uri="{BB962C8B-B14F-4D97-AF65-F5344CB8AC3E}">
        <p14:creationId xmlns:p14="http://schemas.microsoft.com/office/powerpoint/2010/main" val="3721110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ctrTitle"/>
          </p:nvPr>
        </p:nvSpPr>
        <p:spPr/>
        <p:txBody>
          <a:bodyPr>
            <a:noAutofit/>
          </a:bodyPr>
          <a:lstStyle/>
          <a:p>
            <a:r>
              <a:rPr lang="en-US" sz="3600">
                <a:solidFill>
                  <a:srgbClr val="FFFFFF"/>
                </a:solidFill>
              </a:rPr>
              <a:t>NZGB update</a:t>
            </a:r>
            <a:endParaRPr lang="en-US" sz="3600">
              <a:solidFill>
                <a:srgbClr val="FFFFFF"/>
              </a:solidFill>
              <a:cs typeface="Calibri"/>
            </a:endParaRPr>
          </a:p>
        </p:txBody>
      </p:sp>
      <p:sp>
        <p:nvSpPr>
          <p:cNvPr id="5" name="Subtitle 1">
            <a:extLst>
              <a:ext uri="{FF2B5EF4-FFF2-40B4-BE49-F238E27FC236}">
                <a16:creationId xmlns:a16="http://schemas.microsoft.com/office/drawing/2014/main" id="{5039BCC4-E646-2D9A-10CE-271F6397C3D4}"/>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6FB4A781-F199-484F-BF24-58E337ACA083}"/>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C2DE885F-8248-4B00-A4B6-FB2280C15C94}"/>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1198697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CB7DA-F71F-013E-43DC-C98F5A3C2462}"/>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237AB8CA-B760-529D-A1CB-F2014DAE04A4}"/>
              </a:ext>
            </a:extLst>
          </p:cNvPr>
          <p:cNvSpPr txBox="1">
            <a:spLocks/>
          </p:cNvSpPr>
          <p:nvPr/>
        </p:nvSpPr>
        <p:spPr>
          <a:xfrm>
            <a:off x="684000" y="540000"/>
            <a:ext cx="9461663" cy="515985"/>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00879E"/>
                </a:solidFill>
                <a:latin typeface="+mj-lt"/>
                <a:ea typeface="+mj-ea"/>
                <a:cs typeface="+mj-cs"/>
              </a:defRPr>
            </a:lvl1pPr>
          </a:lstStyle>
          <a:p>
            <a:r>
              <a:rPr lang="en-US"/>
              <a:t>NZGB update: base capacity N-1-G</a:t>
            </a:r>
          </a:p>
        </p:txBody>
      </p:sp>
      <p:sp>
        <p:nvSpPr>
          <p:cNvPr id="4" name="TextBox 3">
            <a:extLst>
              <a:ext uri="{FF2B5EF4-FFF2-40B4-BE49-F238E27FC236}">
                <a16:creationId xmlns:a16="http://schemas.microsoft.com/office/drawing/2014/main" id="{77029551-17C0-BF91-F121-7E1510511828}"/>
              </a:ext>
            </a:extLst>
          </p:cNvPr>
          <p:cNvSpPr txBox="1"/>
          <p:nvPr/>
        </p:nvSpPr>
        <p:spPr>
          <a:xfrm>
            <a:off x="684000" y="1117918"/>
            <a:ext cx="11148367"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NZ"/>
              <a:t>N-1-G margins are currently showing healthy values</a:t>
            </a:r>
          </a:p>
          <a:p>
            <a:pPr marL="285750" indent="-285750">
              <a:buFont typeface="Arial" panose="020B0604020202020204" pitchFamily="34" charset="0"/>
              <a:buChar char="•"/>
            </a:pPr>
            <a:r>
              <a:rPr lang="en-NZ"/>
              <a:t>Under the 99</a:t>
            </a:r>
            <a:r>
              <a:rPr lang="en-NZ" baseline="30000"/>
              <a:t>th</a:t>
            </a:r>
            <a:r>
              <a:rPr lang="en-NZ"/>
              <a:t> percentile load, which we would expect under a cold snap, the margins drop but are still healthy </a:t>
            </a:r>
            <a:endParaRPr lang="en-NZ">
              <a:ea typeface="Calibri"/>
              <a:cs typeface="Calibri"/>
            </a:endParaRPr>
          </a:p>
          <a:p>
            <a:endParaRPr lang="en-NZ">
              <a:ea typeface="Calibri"/>
              <a:cs typeface="Calibri"/>
            </a:endParaRPr>
          </a:p>
          <a:p>
            <a:endParaRPr lang="en-NZ">
              <a:ea typeface="Calibri"/>
              <a:cs typeface="Calibri"/>
            </a:endParaRPr>
          </a:p>
        </p:txBody>
      </p:sp>
      <p:sp>
        <p:nvSpPr>
          <p:cNvPr id="6" name="TextBox 5">
            <a:extLst>
              <a:ext uri="{FF2B5EF4-FFF2-40B4-BE49-F238E27FC236}">
                <a16:creationId xmlns:a16="http://schemas.microsoft.com/office/drawing/2014/main" id="{B0F953E3-106A-4899-305F-C12BADD699DF}"/>
              </a:ext>
            </a:extLst>
          </p:cNvPr>
          <p:cNvSpPr txBox="1"/>
          <p:nvPr/>
        </p:nvSpPr>
        <p:spPr>
          <a:xfrm>
            <a:off x="389129" y="2358418"/>
            <a:ext cx="2104104" cy="861774"/>
          </a:xfrm>
          <a:prstGeom prst="rect">
            <a:avLst/>
          </a:prstGeom>
          <a:noFill/>
          <a:ln>
            <a:solidFill>
              <a:schemeClr val="bg2">
                <a:lumMod val="50000"/>
              </a:schemeClr>
            </a:solidFill>
          </a:ln>
        </p:spPr>
        <p:txBody>
          <a:bodyPr wrap="square" lIns="91440" tIns="45720" rIns="91440" bIns="45720" rtlCol="0" anchor="t">
            <a:spAutoFit/>
          </a:bodyPr>
          <a:lstStyle/>
          <a:p>
            <a:r>
              <a:rPr lang="en-NZ" sz="1000">
                <a:solidFill>
                  <a:schemeClr val="bg2">
                    <a:lumMod val="50000"/>
                  </a:schemeClr>
                </a:solidFill>
                <a:ea typeface="Calibri"/>
                <a:cs typeface="Calibri"/>
              </a:rPr>
              <a:t>Base case capacity at 90%</a:t>
            </a:r>
          </a:p>
          <a:p>
            <a:pPr marL="171450" indent="-171450">
              <a:buFont typeface="Arial" panose="020B0604020202020204" pitchFamily="34" charset="0"/>
              <a:buChar char="•"/>
            </a:pPr>
            <a:r>
              <a:rPr lang="en-NZ" sz="1000" b="1" i="1">
                <a:solidFill>
                  <a:schemeClr val="bg2">
                    <a:lumMod val="50000"/>
                  </a:schemeClr>
                </a:solidFill>
                <a:ea typeface="Calibri"/>
                <a:cs typeface="Calibri"/>
              </a:rPr>
              <a:t>This triggers the CAN process</a:t>
            </a:r>
          </a:p>
          <a:p>
            <a:pPr marL="171450" indent="-171450">
              <a:buFont typeface="Arial" panose="020B0604020202020204" pitchFamily="34" charset="0"/>
              <a:buChar char="•"/>
            </a:pPr>
            <a:r>
              <a:rPr lang="en-NZ" sz="1000">
                <a:solidFill>
                  <a:schemeClr val="bg2">
                    <a:lumMod val="50000"/>
                  </a:schemeClr>
                </a:solidFill>
                <a:ea typeface="Calibri"/>
                <a:cs typeface="Calibri"/>
              </a:rPr>
              <a:t>Assumes all generation available in POCP is offered</a:t>
            </a:r>
          </a:p>
          <a:p>
            <a:pPr marL="171450" indent="-171450">
              <a:buFont typeface="Arial" panose="020B0604020202020204" pitchFamily="34" charset="0"/>
              <a:buChar char="•"/>
            </a:pPr>
            <a:r>
              <a:rPr lang="en-NZ" sz="1000">
                <a:solidFill>
                  <a:schemeClr val="bg2">
                    <a:lumMod val="50000"/>
                  </a:schemeClr>
                </a:solidFill>
                <a:ea typeface="Calibri"/>
                <a:cs typeface="Calibri"/>
              </a:rPr>
              <a:t>It uses 20% of total wind capacity</a:t>
            </a:r>
            <a:endParaRPr lang="en-NZ" sz="700">
              <a:solidFill>
                <a:schemeClr val="bg2">
                  <a:lumMod val="50000"/>
                </a:schemeClr>
              </a:solidFill>
            </a:endParaRPr>
          </a:p>
        </p:txBody>
      </p:sp>
      <p:sp>
        <p:nvSpPr>
          <p:cNvPr id="9" name="TextBox 8">
            <a:extLst>
              <a:ext uri="{FF2B5EF4-FFF2-40B4-BE49-F238E27FC236}">
                <a16:creationId xmlns:a16="http://schemas.microsoft.com/office/drawing/2014/main" id="{EC5C5433-960F-27AE-735B-35C4ECD60C35}"/>
              </a:ext>
            </a:extLst>
          </p:cNvPr>
          <p:cNvSpPr txBox="1"/>
          <p:nvPr/>
        </p:nvSpPr>
        <p:spPr>
          <a:xfrm>
            <a:off x="2007474" y="5963369"/>
            <a:ext cx="2081048" cy="369332"/>
          </a:xfrm>
          <a:prstGeom prst="rect">
            <a:avLst/>
          </a:prstGeom>
          <a:noFill/>
        </p:spPr>
        <p:txBody>
          <a:bodyPr wrap="square" rtlCol="0">
            <a:spAutoFit/>
          </a:bodyPr>
          <a:lstStyle/>
          <a:p>
            <a:r>
              <a:rPr lang="en-NZ"/>
              <a:t>90</a:t>
            </a:r>
            <a:r>
              <a:rPr lang="en-NZ" baseline="30000"/>
              <a:t>th</a:t>
            </a:r>
            <a:r>
              <a:rPr lang="en-NZ"/>
              <a:t> percentile load</a:t>
            </a:r>
          </a:p>
        </p:txBody>
      </p:sp>
      <p:sp>
        <p:nvSpPr>
          <p:cNvPr id="10" name="TextBox 9">
            <a:extLst>
              <a:ext uri="{FF2B5EF4-FFF2-40B4-BE49-F238E27FC236}">
                <a16:creationId xmlns:a16="http://schemas.microsoft.com/office/drawing/2014/main" id="{C699F181-1E44-58B2-65F9-927050FEE622}"/>
              </a:ext>
            </a:extLst>
          </p:cNvPr>
          <p:cNvSpPr txBox="1"/>
          <p:nvPr/>
        </p:nvSpPr>
        <p:spPr>
          <a:xfrm>
            <a:off x="8103478" y="5963369"/>
            <a:ext cx="2081048" cy="369332"/>
          </a:xfrm>
          <a:prstGeom prst="rect">
            <a:avLst/>
          </a:prstGeom>
          <a:noFill/>
        </p:spPr>
        <p:txBody>
          <a:bodyPr wrap="square" rtlCol="0">
            <a:spAutoFit/>
          </a:bodyPr>
          <a:lstStyle/>
          <a:p>
            <a:r>
              <a:rPr lang="en-NZ"/>
              <a:t>99</a:t>
            </a:r>
            <a:r>
              <a:rPr lang="en-NZ" baseline="30000"/>
              <a:t>th</a:t>
            </a:r>
            <a:r>
              <a:rPr lang="en-NZ"/>
              <a:t> percentile load</a:t>
            </a:r>
          </a:p>
        </p:txBody>
      </p:sp>
      <p:pic>
        <p:nvPicPr>
          <p:cNvPr id="5" name="Picture 4">
            <a:extLst>
              <a:ext uri="{FF2B5EF4-FFF2-40B4-BE49-F238E27FC236}">
                <a16:creationId xmlns:a16="http://schemas.microsoft.com/office/drawing/2014/main" id="{79A4DF5D-465B-D704-7718-2E5552C9DBCF}"/>
              </a:ext>
            </a:extLst>
          </p:cNvPr>
          <p:cNvPicPr>
            <a:picLocks noChangeAspect="1"/>
          </p:cNvPicPr>
          <p:nvPr/>
        </p:nvPicPr>
        <p:blipFill>
          <a:blip r:embed="rId2"/>
          <a:stretch>
            <a:fillRect/>
          </a:stretch>
        </p:blipFill>
        <p:spPr>
          <a:xfrm>
            <a:off x="1" y="3334179"/>
            <a:ext cx="6095996" cy="2629189"/>
          </a:xfrm>
          <a:prstGeom prst="rect">
            <a:avLst/>
          </a:prstGeom>
        </p:spPr>
      </p:pic>
      <p:pic>
        <p:nvPicPr>
          <p:cNvPr id="8" name="Picture 7">
            <a:extLst>
              <a:ext uri="{FF2B5EF4-FFF2-40B4-BE49-F238E27FC236}">
                <a16:creationId xmlns:a16="http://schemas.microsoft.com/office/drawing/2014/main" id="{48365BCB-6AD7-F3BC-B900-C7660E736C39}"/>
              </a:ext>
            </a:extLst>
          </p:cNvPr>
          <p:cNvPicPr>
            <a:picLocks noChangeAspect="1"/>
          </p:cNvPicPr>
          <p:nvPr/>
        </p:nvPicPr>
        <p:blipFill>
          <a:blip r:embed="rId3"/>
          <a:stretch>
            <a:fillRect/>
          </a:stretch>
        </p:blipFill>
        <p:spPr>
          <a:xfrm>
            <a:off x="6095995" y="3334179"/>
            <a:ext cx="6096004" cy="2629190"/>
          </a:xfrm>
          <a:prstGeom prst="rect">
            <a:avLst/>
          </a:prstGeom>
        </p:spPr>
      </p:pic>
    </p:spTree>
    <p:extLst>
      <p:ext uri="{BB962C8B-B14F-4D97-AF65-F5344CB8AC3E}">
        <p14:creationId xmlns:p14="http://schemas.microsoft.com/office/powerpoint/2010/main" val="500406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6EB8-D792-C26D-D3EF-493B53E172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DDF60DF-D6A9-9AC0-BBC1-100452608927}"/>
              </a:ext>
            </a:extLst>
          </p:cNvPr>
          <p:cNvPicPr>
            <a:picLocks noChangeAspect="1"/>
          </p:cNvPicPr>
          <p:nvPr/>
        </p:nvPicPr>
        <p:blipFill>
          <a:blip r:embed="rId3"/>
          <a:stretch>
            <a:fillRect/>
          </a:stretch>
        </p:blipFill>
        <p:spPr>
          <a:xfrm>
            <a:off x="-1" y="3466051"/>
            <a:ext cx="6145611" cy="2675840"/>
          </a:xfrm>
          <a:prstGeom prst="rect">
            <a:avLst/>
          </a:prstGeom>
        </p:spPr>
      </p:pic>
      <p:sp>
        <p:nvSpPr>
          <p:cNvPr id="12" name="Title 2">
            <a:extLst>
              <a:ext uri="{FF2B5EF4-FFF2-40B4-BE49-F238E27FC236}">
                <a16:creationId xmlns:a16="http://schemas.microsoft.com/office/drawing/2014/main" id="{0507B67C-BB48-5C2B-D4CE-1852CEB1C677}"/>
              </a:ext>
            </a:extLst>
          </p:cNvPr>
          <p:cNvSpPr txBox="1">
            <a:spLocks/>
          </p:cNvSpPr>
          <p:nvPr/>
        </p:nvSpPr>
        <p:spPr>
          <a:xfrm>
            <a:off x="684000" y="540960"/>
            <a:ext cx="9461663" cy="515985"/>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00879E"/>
                </a:solidFill>
                <a:latin typeface="+mj-lt"/>
                <a:ea typeface="+mj-ea"/>
                <a:cs typeface="+mj-cs"/>
              </a:defRPr>
            </a:lvl1pPr>
          </a:lstStyle>
          <a:p>
            <a:r>
              <a:rPr lang="en-US"/>
              <a:t>NZGB update: firm capacity only N-1-G</a:t>
            </a:r>
          </a:p>
        </p:txBody>
      </p:sp>
      <p:sp>
        <p:nvSpPr>
          <p:cNvPr id="11" name="TextBox 10">
            <a:extLst>
              <a:ext uri="{FF2B5EF4-FFF2-40B4-BE49-F238E27FC236}">
                <a16:creationId xmlns:a16="http://schemas.microsoft.com/office/drawing/2014/main" id="{123D356B-8549-3408-B3B7-1DC3B3058550}"/>
              </a:ext>
            </a:extLst>
          </p:cNvPr>
          <p:cNvSpPr txBox="1"/>
          <p:nvPr/>
        </p:nvSpPr>
        <p:spPr>
          <a:xfrm>
            <a:off x="2007476" y="6141890"/>
            <a:ext cx="2081048" cy="369332"/>
          </a:xfrm>
          <a:prstGeom prst="rect">
            <a:avLst/>
          </a:prstGeom>
          <a:noFill/>
        </p:spPr>
        <p:txBody>
          <a:bodyPr wrap="square" rtlCol="0">
            <a:spAutoFit/>
          </a:bodyPr>
          <a:lstStyle/>
          <a:p>
            <a:r>
              <a:rPr lang="en-NZ"/>
              <a:t>90</a:t>
            </a:r>
            <a:r>
              <a:rPr lang="en-NZ" baseline="30000"/>
              <a:t>th</a:t>
            </a:r>
            <a:r>
              <a:rPr lang="en-NZ"/>
              <a:t> percentile load</a:t>
            </a:r>
          </a:p>
        </p:txBody>
      </p:sp>
      <p:sp>
        <p:nvSpPr>
          <p:cNvPr id="13" name="TextBox 12">
            <a:extLst>
              <a:ext uri="{FF2B5EF4-FFF2-40B4-BE49-F238E27FC236}">
                <a16:creationId xmlns:a16="http://schemas.microsoft.com/office/drawing/2014/main" id="{F0A01B8B-8116-D967-4A99-742BE018207E}"/>
              </a:ext>
            </a:extLst>
          </p:cNvPr>
          <p:cNvSpPr txBox="1"/>
          <p:nvPr/>
        </p:nvSpPr>
        <p:spPr>
          <a:xfrm>
            <a:off x="8103476" y="6141890"/>
            <a:ext cx="2081048" cy="369332"/>
          </a:xfrm>
          <a:prstGeom prst="rect">
            <a:avLst/>
          </a:prstGeom>
          <a:noFill/>
        </p:spPr>
        <p:txBody>
          <a:bodyPr wrap="square" rtlCol="0">
            <a:spAutoFit/>
          </a:bodyPr>
          <a:lstStyle/>
          <a:p>
            <a:r>
              <a:rPr lang="en-NZ"/>
              <a:t>99</a:t>
            </a:r>
            <a:r>
              <a:rPr lang="en-NZ" baseline="30000"/>
              <a:t>th</a:t>
            </a:r>
            <a:r>
              <a:rPr lang="en-NZ"/>
              <a:t> percentile load</a:t>
            </a:r>
          </a:p>
        </p:txBody>
      </p:sp>
      <p:sp>
        <p:nvSpPr>
          <p:cNvPr id="9" name="TextBox 8">
            <a:extLst>
              <a:ext uri="{FF2B5EF4-FFF2-40B4-BE49-F238E27FC236}">
                <a16:creationId xmlns:a16="http://schemas.microsoft.com/office/drawing/2014/main" id="{FC68B1C3-F8D9-842D-42C7-79778450AF23}"/>
              </a:ext>
            </a:extLst>
          </p:cNvPr>
          <p:cNvSpPr txBox="1"/>
          <p:nvPr/>
        </p:nvSpPr>
        <p:spPr>
          <a:xfrm>
            <a:off x="0" y="2540559"/>
            <a:ext cx="2393305" cy="1477328"/>
          </a:xfrm>
          <a:prstGeom prst="rect">
            <a:avLst/>
          </a:prstGeom>
          <a:solidFill>
            <a:schemeClr val="bg1"/>
          </a:solidFill>
          <a:ln>
            <a:solidFill>
              <a:schemeClr val="bg2">
                <a:lumMod val="50000"/>
              </a:schemeClr>
            </a:solidFill>
          </a:ln>
          <a:effectLst>
            <a:outerShdw blurRad="63500" dist="38100" dir="2700000">
              <a:srgbClr val="000000">
                <a:alpha val="40000"/>
              </a:srgbClr>
            </a:outerShdw>
          </a:effectLst>
        </p:spPr>
        <p:txBody>
          <a:bodyPr wrap="square" lIns="91440" tIns="45720" rIns="91440" bIns="45720" rtlCol="0" anchor="t">
            <a:spAutoFit/>
          </a:bodyPr>
          <a:lstStyle/>
          <a:p>
            <a:r>
              <a:rPr lang="en-NZ" sz="1000">
                <a:solidFill>
                  <a:schemeClr val="bg2">
                    <a:lumMod val="50000"/>
                  </a:schemeClr>
                </a:solidFill>
                <a:ea typeface="Calibri"/>
                <a:cs typeface="Calibri"/>
              </a:rPr>
              <a:t>Firm capacity </a:t>
            </a:r>
            <a:r>
              <a:rPr lang="en-NZ" sz="1000" u="sng">
                <a:solidFill>
                  <a:schemeClr val="bg2">
                    <a:lumMod val="50000"/>
                  </a:schemeClr>
                </a:solidFill>
                <a:ea typeface="Calibri"/>
                <a:cs typeface="Calibri"/>
              </a:rPr>
              <a:t>removes</a:t>
            </a:r>
          </a:p>
          <a:p>
            <a:pPr marL="171450" indent="-171450">
              <a:buFont typeface="Arial" panose="020B0604020202020204" pitchFamily="34" charset="0"/>
              <a:buChar char="•"/>
            </a:pPr>
            <a:r>
              <a:rPr lang="en-NZ" sz="1000">
                <a:solidFill>
                  <a:schemeClr val="bg2">
                    <a:lumMod val="50000"/>
                  </a:schemeClr>
                </a:solidFill>
                <a:ea typeface="Calibri"/>
                <a:cs typeface="Calibri"/>
              </a:rPr>
              <a:t>TCC (-360MW) all months</a:t>
            </a:r>
          </a:p>
          <a:p>
            <a:pPr marL="171450" indent="-171450">
              <a:buFont typeface="Arial" panose="020B0604020202020204" pitchFamily="34" charset="0"/>
              <a:buChar char="•"/>
            </a:pPr>
            <a:r>
              <a:rPr lang="en-NZ" sz="1000">
                <a:solidFill>
                  <a:schemeClr val="bg2">
                    <a:lumMod val="50000"/>
                  </a:schemeClr>
                </a:solidFill>
                <a:ea typeface="Calibri"/>
                <a:cs typeface="Calibri"/>
              </a:rPr>
              <a:t>HLY 5 (-405MW)</a:t>
            </a:r>
          </a:p>
          <a:p>
            <a:pPr marL="171450" indent="-171450">
              <a:buFont typeface="Arial" panose="020B0604020202020204" pitchFamily="34" charset="0"/>
              <a:buChar char="•"/>
            </a:pPr>
            <a:r>
              <a:rPr lang="en-NZ" sz="1000">
                <a:solidFill>
                  <a:schemeClr val="bg2">
                    <a:lumMod val="50000"/>
                  </a:schemeClr>
                </a:solidFill>
                <a:ea typeface="Calibri"/>
                <a:cs typeface="Calibri"/>
              </a:rPr>
              <a:t>2 HLY </a:t>
            </a:r>
            <a:r>
              <a:rPr lang="en-NZ" sz="1000" err="1">
                <a:solidFill>
                  <a:schemeClr val="bg2">
                    <a:lumMod val="50000"/>
                  </a:schemeClr>
                </a:solidFill>
                <a:ea typeface="Calibri"/>
                <a:cs typeface="Calibri"/>
              </a:rPr>
              <a:t>Rankines</a:t>
            </a:r>
            <a:r>
              <a:rPr lang="en-NZ" sz="1000">
                <a:solidFill>
                  <a:schemeClr val="bg2">
                    <a:lumMod val="50000"/>
                  </a:schemeClr>
                </a:solidFill>
                <a:ea typeface="Calibri"/>
                <a:cs typeface="Calibri"/>
              </a:rPr>
              <a:t> from 1</a:t>
            </a:r>
            <a:r>
              <a:rPr lang="en-NZ" sz="1000" baseline="30000">
                <a:solidFill>
                  <a:schemeClr val="bg2">
                    <a:lumMod val="50000"/>
                  </a:schemeClr>
                </a:solidFill>
                <a:ea typeface="Calibri"/>
                <a:cs typeface="Calibri"/>
              </a:rPr>
              <a:t>st</a:t>
            </a:r>
            <a:r>
              <a:rPr lang="en-NZ" sz="1000">
                <a:solidFill>
                  <a:schemeClr val="bg2">
                    <a:lumMod val="50000"/>
                  </a:schemeClr>
                </a:solidFill>
                <a:ea typeface="Calibri"/>
                <a:cs typeface="Calibri"/>
              </a:rPr>
              <a:t> Oct to 31 Dec 2025, and 2 </a:t>
            </a:r>
            <a:r>
              <a:rPr lang="en-NZ" sz="1000" err="1">
                <a:solidFill>
                  <a:schemeClr val="bg2">
                    <a:lumMod val="50000"/>
                  </a:schemeClr>
                </a:solidFill>
                <a:ea typeface="Calibri"/>
                <a:cs typeface="Calibri"/>
              </a:rPr>
              <a:t>Rankines</a:t>
            </a:r>
            <a:r>
              <a:rPr lang="en-NZ" sz="1000">
                <a:solidFill>
                  <a:schemeClr val="bg2">
                    <a:lumMod val="50000"/>
                  </a:schemeClr>
                </a:solidFill>
                <a:ea typeface="Calibri"/>
                <a:cs typeface="Calibri"/>
              </a:rPr>
              <a:t> over the remaining months </a:t>
            </a:r>
          </a:p>
          <a:p>
            <a:pPr marL="171450" indent="-171450">
              <a:buFont typeface="Arial" panose="020B0604020202020204" pitchFamily="34" charset="0"/>
              <a:buChar char="•"/>
            </a:pPr>
            <a:r>
              <a:rPr lang="en-NZ" sz="1000">
                <a:solidFill>
                  <a:schemeClr val="bg2">
                    <a:lumMod val="50000"/>
                  </a:schemeClr>
                </a:solidFill>
                <a:ea typeface="Calibri"/>
                <a:cs typeface="Calibri"/>
              </a:rPr>
              <a:t>It uses the lowest 10</a:t>
            </a:r>
            <a:r>
              <a:rPr lang="en-NZ" sz="1000" baseline="30000">
                <a:solidFill>
                  <a:schemeClr val="bg2">
                    <a:lumMod val="50000"/>
                  </a:schemeClr>
                </a:solidFill>
                <a:ea typeface="Calibri"/>
                <a:cs typeface="Calibri"/>
              </a:rPr>
              <a:t>th</a:t>
            </a:r>
            <a:r>
              <a:rPr lang="en-NZ" sz="1000">
                <a:solidFill>
                  <a:schemeClr val="bg2">
                    <a:lumMod val="50000"/>
                  </a:schemeClr>
                </a:solidFill>
                <a:ea typeface="Calibri"/>
                <a:cs typeface="Calibri"/>
              </a:rPr>
              <a:t> percentile generation for wind (8% of total capacity)</a:t>
            </a:r>
            <a:endParaRPr lang="en-NZ" sz="700">
              <a:solidFill>
                <a:schemeClr val="bg2">
                  <a:lumMod val="50000"/>
                </a:schemeClr>
              </a:solidFill>
            </a:endParaRPr>
          </a:p>
        </p:txBody>
      </p:sp>
      <p:sp>
        <p:nvSpPr>
          <p:cNvPr id="10" name="Oval 9">
            <a:extLst>
              <a:ext uri="{FF2B5EF4-FFF2-40B4-BE49-F238E27FC236}">
                <a16:creationId xmlns:a16="http://schemas.microsoft.com/office/drawing/2014/main" id="{89E20DEA-F061-6D28-645B-DDF5D4FF5FEA}"/>
              </a:ext>
            </a:extLst>
          </p:cNvPr>
          <p:cNvSpPr/>
          <p:nvPr/>
        </p:nvSpPr>
        <p:spPr>
          <a:xfrm>
            <a:off x="1539128" y="5089885"/>
            <a:ext cx="412953" cy="715500"/>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6" name="Straight Arrow Connector 5">
            <a:extLst>
              <a:ext uri="{FF2B5EF4-FFF2-40B4-BE49-F238E27FC236}">
                <a16:creationId xmlns:a16="http://schemas.microsoft.com/office/drawing/2014/main" id="{E19A67B6-6B07-1128-497D-935ADA6791F6}"/>
              </a:ext>
            </a:extLst>
          </p:cNvPr>
          <p:cNvCxnSpPr>
            <a:cxnSpLocks/>
            <a:stCxn id="7" idx="1"/>
            <a:endCxn id="10" idx="7"/>
          </p:cNvCxnSpPr>
          <p:nvPr/>
        </p:nvCxnSpPr>
        <p:spPr>
          <a:xfrm flipH="1">
            <a:off x="1891605" y="3088656"/>
            <a:ext cx="3044189" cy="21060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B4E4920-2ED2-F9A6-7EBD-F51D0CE2A3C1}"/>
              </a:ext>
            </a:extLst>
          </p:cNvPr>
          <p:cNvSpPr txBox="1"/>
          <p:nvPr/>
        </p:nvSpPr>
        <p:spPr>
          <a:xfrm>
            <a:off x="4935794" y="2827046"/>
            <a:ext cx="1160206" cy="523220"/>
          </a:xfrm>
          <a:prstGeom prst="rect">
            <a:avLst/>
          </a:prstGeom>
          <a:noFill/>
        </p:spPr>
        <p:txBody>
          <a:bodyPr wrap="square" rtlCol="0">
            <a:spAutoFit/>
          </a:bodyPr>
          <a:lstStyle/>
          <a:p>
            <a:r>
              <a:rPr lang="en-US" sz="1400"/>
              <a:t>WKM-WRK-1 outage</a:t>
            </a:r>
            <a:endParaRPr lang="en-NZ" sz="1400"/>
          </a:p>
        </p:txBody>
      </p:sp>
      <p:sp>
        <p:nvSpPr>
          <p:cNvPr id="2" name="TextBox 1">
            <a:extLst>
              <a:ext uri="{FF2B5EF4-FFF2-40B4-BE49-F238E27FC236}">
                <a16:creationId xmlns:a16="http://schemas.microsoft.com/office/drawing/2014/main" id="{1B629E28-DBAF-CD37-5C00-CA012598A625}"/>
              </a:ext>
            </a:extLst>
          </p:cNvPr>
          <p:cNvSpPr txBox="1"/>
          <p:nvPr/>
        </p:nvSpPr>
        <p:spPr>
          <a:xfrm>
            <a:off x="684000" y="1117917"/>
            <a:ext cx="11148367"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Firm capacity scenario reflects units that historically operate for at least 90% of AM &amp; PM peaks.</a:t>
            </a:r>
          </a:p>
          <a:p>
            <a:pPr marL="285750" indent="-285750">
              <a:buFont typeface="Arial" panose="020B0604020202020204" pitchFamily="34" charset="0"/>
              <a:buChar char="•"/>
            </a:pPr>
            <a:r>
              <a:rPr lang="en-US"/>
              <a:t>Any shortfall or low margin periods highlight the potential reliance on these units to be available to cover N-1-G </a:t>
            </a:r>
          </a:p>
          <a:p>
            <a:pPr marL="285750" indent="-285750">
              <a:buFont typeface="Arial" panose="020B0604020202020204" pitchFamily="34" charset="0"/>
              <a:buChar char="•"/>
            </a:pPr>
            <a:r>
              <a:rPr lang="en-US"/>
              <a:t>This means we are relying on the market to coordinate especially slow starting thermal units, to get through high peak load periods</a:t>
            </a:r>
          </a:p>
          <a:p>
            <a:endParaRPr lang="en-NZ">
              <a:ea typeface="Calibri"/>
              <a:cs typeface="Calibri"/>
            </a:endParaRPr>
          </a:p>
          <a:p>
            <a:endParaRPr lang="en-NZ">
              <a:ea typeface="Calibri"/>
              <a:cs typeface="Calibri"/>
            </a:endParaRPr>
          </a:p>
        </p:txBody>
      </p:sp>
      <p:sp>
        <p:nvSpPr>
          <p:cNvPr id="17" name="Oval 16">
            <a:extLst>
              <a:ext uri="{FF2B5EF4-FFF2-40B4-BE49-F238E27FC236}">
                <a16:creationId xmlns:a16="http://schemas.microsoft.com/office/drawing/2014/main" id="{16B93A99-E51E-F67A-A40B-2C90AE71196A}"/>
              </a:ext>
            </a:extLst>
          </p:cNvPr>
          <p:cNvSpPr/>
          <p:nvPr/>
        </p:nvSpPr>
        <p:spPr>
          <a:xfrm>
            <a:off x="907277" y="5089885"/>
            <a:ext cx="412953" cy="715500"/>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8" name="Straight Arrow Connector 17">
            <a:extLst>
              <a:ext uri="{FF2B5EF4-FFF2-40B4-BE49-F238E27FC236}">
                <a16:creationId xmlns:a16="http://schemas.microsoft.com/office/drawing/2014/main" id="{93C365F4-6AB8-9A6A-C381-F1C844694C5C}"/>
              </a:ext>
            </a:extLst>
          </p:cNvPr>
          <p:cNvCxnSpPr>
            <a:cxnSpLocks/>
            <a:stCxn id="19" idx="1"/>
            <a:endCxn id="17" idx="7"/>
          </p:cNvCxnSpPr>
          <p:nvPr/>
        </p:nvCxnSpPr>
        <p:spPr>
          <a:xfrm flipH="1">
            <a:off x="1259754" y="3088656"/>
            <a:ext cx="2327399" cy="21060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CF5AEC-A034-DF0C-4481-4CAB9931A304}"/>
              </a:ext>
            </a:extLst>
          </p:cNvPr>
          <p:cNvSpPr txBox="1"/>
          <p:nvPr/>
        </p:nvSpPr>
        <p:spPr>
          <a:xfrm>
            <a:off x="3587153" y="2827046"/>
            <a:ext cx="1160206" cy="523220"/>
          </a:xfrm>
          <a:prstGeom prst="rect">
            <a:avLst/>
          </a:prstGeom>
          <a:noFill/>
        </p:spPr>
        <p:txBody>
          <a:bodyPr wrap="square" rtlCol="0">
            <a:spAutoFit/>
          </a:bodyPr>
          <a:lstStyle/>
          <a:p>
            <a:r>
              <a:rPr lang="en-US" sz="1400"/>
              <a:t>THI-WKM-1 outage</a:t>
            </a:r>
            <a:endParaRPr lang="en-NZ" sz="1400"/>
          </a:p>
        </p:txBody>
      </p:sp>
      <p:pic>
        <p:nvPicPr>
          <p:cNvPr id="14" name="Picture 13">
            <a:extLst>
              <a:ext uri="{FF2B5EF4-FFF2-40B4-BE49-F238E27FC236}">
                <a16:creationId xmlns:a16="http://schemas.microsoft.com/office/drawing/2014/main" id="{27ADD6F8-4D31-BD05-6ECF-05E90121008C}"/>
              </a:ext>
            </a:extLst>
          </p:cNvPr>
          <p:cNvPicPr>
            <a:picLocks noChangeAspect="1"/>
          </p:cNvPicPr>
          <p:nvPr/>
        </p:nvPicPr>
        <p:blipFill>
          <a:blip r:embed="rId4"/>
          <a:stretch>
            <a:fillRect/>
          </a:stretch>
        </p:blipFill>
        <p:spPr>
          <a:xfrm>
            <a:off x="6221461" y="3466051"/>
            <a:ext cx="5970539" cy="2675839"/>
          </a:xfrm>
          <a:prstGeom prst="rect">
            <a:avLst/>
          </a:prstGeom>
        </p:spPr>
      </p:pic>
    </p:spTree>
    <p:extLst>
      <p:ext uri="{BB962C8B-B14F-4D97-AF65-F5344CB8AC3E}">
        <p14:creationId xmlns:p14="http://schemas.microsoft.com/office/powerpoint/2010/main" val="4236035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FBF39-9EAA-7F07-D6E0-4AC599C62E2D}"/>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DDAFF12F-DF8E-4244-F4F4-F9BB11B8E379}"/>
              </a:ext>
            </a:extLst>
          </p:cNvPr>
          <p:cNvSpPr txBox="1">
            <a:spLocks/>
          </p:cNvSpPr>
          <p:nvPr/>
        </p:nvSpPr>
        <p:spPr>
          <a:xfrm>
            <a:off x="684000" y="540960"/>
            <a:ext cx="9461663" cy="515985"/>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00879E"/>
                </a:solidFill>
                <a:latin typeface="+mj-lt"/>
                <a:ea typeface="+mj-ea"/>
                <a:cs typeface="+mj-cs"/>
              </a:defRPr>
            </a:lvl1pPr>
          </a:lstStyle>
          <a:p>
            <a:r>
              <a:rPr lang="en-US"/>
              <a:t>NZGB update: Information</a:t>
            </a:r>
          </a:p>
        </p:txBody>
      </p:sp>
      <p:sp>
        <p:nvSpPr>
          <p:cNvPr id="4" name="TextBox 3">
            <a:extLst>
              <a:ext uri="{FF2B5EF4-FFF2-40B4-BE49-F238E27FC236}">
                <a16:creationId xmlns:a16="http://schemas.microsoft.com/office/drawing/2014/main" id="{255279BB-6AD7-C6B4-CD6A-E1AFD5CC2CA6}"/>
              </a:ext>
            </a:extLst>
          </p:cNvPr>
          <p:cNvSpPr txBox="1"/>
          <p:nvPr/>
        </p:nvSpPr>
        <p:spPr>
          <a:xfrm>
            <a:off x="719064" y="1179500"/>
            <a:ext cx="11418238" cy="3416320"/>
          </a:xfrm>
          <a:prstGeom prst="rect">
            <a:avLst/>
          </a:prstGeom>
          <a:noFill/>
        </p:spPr>
        <p:txBody>
          <a:bodyPr wrap="square" lIns="91440" tIns="45720" rIns="91440" bIns="45720" rtlCol="0" anchor="t">
            <a:spAutoFit/>
          </a:bodyPr>
          <a:lstStyle/>
          <a:p>
            <a:r>
              <a:rPr lang="en-NZ" b="1"/>
              <a:t>Recommendations from SO:</a:t>
            </a:r>
            <a:endParaRPr lang="en-NZ"/>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Avoid further outages during periods with low margins</a:t>
            </a:r>
            <a:endParaRPr lang="en-NZ">
              <a:ea typeface="Calibri"/>
              <a:cs typeface="Calibri"/>
            </a:endParaRPr>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Market coordination is required from industry to ensure available generation capacity remains high to cover potential cold snaps</a:t>
            </a:r>
            <a:endParaRPr lang="en-NZ">
              <a:ea typeface="Calibri"/>
              <a:cs typeface="Calibri"/>
            </a:endParaRPr>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Keep POCP updated with scheduled or tentative outages</a:t>
            </a:r>
            <a:endParaRPr lang="en-NZ">
              <a:ea typeface="Calibri"/>
              <a:cs typeface="Calibri"/>
            </a:endParaRPr>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Keep the WDS up to date with the latest offers</a:t>
            </a:r>
            <a:endParaRPr lang="en-NZ">
              <a:ea typeface="Calibri"/>
              <a:cs typeface="Calibri"/>
            </a:endParaRPr>
          </a:p>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Any other information on plant availability, please contact the SO</a:t>
            </a:r>
            <a:endParaRPr lang="en-NZ">
              <a:ea typeface="Calibri"/>
              <a:cs typeface="Calibri"/>
            </a:endParaRPr>
          </a:p>
        </p:txBody>
      </p:sp>
    </p:spTree>
    <p:extLst>
      <p:ext uri="{BB962C8B-B14F-4D97-AF65-F5344CB8AC3E}">
        <p14:creationId xmlns:p14="http://schemas.microsoft.com/office/powerpoint/2010/main" val="2223000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CAA23-3B52-2155-14EC-16E27B2426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B3A18C-0C4C-3588-A5D9-4A64170FE65D}"/>
              </a:ext>
            </a:extLst>
          </p:cNvPr>
          <p:cNvSpPr>
            <a:spLocks noGrp="1"/>
          </p:cNvSpPr>
          <p:nvPr>
            <p:ph type="ctrTitle"/>
          </p:nvPr>
        </p:nvSpPr>
        <p:spPr/>
        <p:txBody>
          <a:bodyPr>
            <a:noAutofit/>
          </a:bodyPr>
          <a:lstStyle/>
          <a:p>
            <a:r>
              <a:rPr lang="en-US" sz="3600">
                <a:solidFill>
                  <a:srgbClr val="FFFFFF"/>
                </a:solidFill>
              </a:rPr>
              <a:t>Outages next 4 weeks</a:t>
            </a:r>
            <a:endParaRPr lang="en-US" sz="3600">
              <a:solidFill>
                <a:srgbClr val="FFFFFF"/>
              </a:solidFill>
              <a:cs typeface="Calibri"/>
            </a:endParaRPr>
          </a:p>
        </p:txBody>
      </p:sp>
      <p:sp>
        <p:nvSpPr>
          <p:cNvPr id="5" name="Subtitle 1">
            <a:extLst>
              <a:ext uri="{FF2B5EF4-FFF2-40B4-BE49-F238E27FC236}">
                <a16:creationId xmlns:a16="http://schemas.microsoft.com/office/drawing/2014/main" id="{87C361CF-E322-4811-0548-790706C2F488}"/>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C2D6D1A8-0616-DC30-A24C-8CD66F63D686}"/>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3428BBD1-6341-CF13-D75F-A0EBE38B87E9}"/>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3652658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FB7B3-BC70-C7B5-7FD3-CC69F09CA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B5F37-B279-524A-02CA-7CEAD7C74DC7}"/>
              </a:ext>
            </a:extLst>
          </p:cNvPr>
          <p:cNvSpPr txBox="1">
            <a:spLocks/>
          </p:cNvSpPr>
          <p:nvPr/>
        </p:nvSpPr>
        <p:spPr>
          <a:xfrm>
            <a:off x="5597211" y="4142514"/>
            <a:ext cx="5444382" cy="14024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rgbClr val="00A3DB"/>
                </a:solidFill>
                <a:latin typeface="+mn-lt"/>
                <a:ea typeface="+mj-ea"/>
                <a:cs typeface="+mj-cs"/>
              </a:defRPr>
            </a:lvl1pPr>
          </a:lstStyle>
          <a:p>
            <a:r>
              <a:rPr lang="en-US" sz="3200"/>
              <a:t>Asset owners</a:t>
            </a:r>
            <a:endParaRPr lang="en-NZ" sz="3200"/>
          </a:p>
        </p:txBody>
      </p:sp>
      <p:sp>
        <p:nvSpPr>
          <p:cNvPr id="3" name="Content Placeholder 2">
            <a:extLst>
              <a:ext uri="{FF2B5EF4-FFF2-40B4-BE49-F238E27FC236}">
                <a16:creationId xmlns:a16="http://schemas.microsoft.com/office/drawing/2014/main" id="{16F65557-455A-5D13-2839-2D93DDF08754}"/>
              </a:ext>
            </a:extLst>
          </p:cNvPr>
          <p:cNvSpPr txBox="1">
            <a:spLocks/>
          </p:cNvSpPr>
          <p:nvPr/>
        </p:nvSpPr>
        <p:spPr>
          <a:xfrm>
            <a:off x="5734743" y="4729457"/>
            <a:ext cx="5444382" cy="103335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2800" kern="1200">
                <a:solidFill>
                  <a:schemeClr val="tx1"/>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buFont typeface="Arial" panose="020B0604020202020204" pitchFamily="34" charset="0"/>
              <a:buChar char="•"/>
            </a:pPr>
            <a:r>
              <a:rPr lang="en-US" sz="2000">
                <a:latin typeface="+mn-lt"/>
              </a:rPr>
              <a:t>Check in POCP for detailed dates </a:t>
            </a:r>
          </a:p>
          <a:p>
            <a:pPr marL="228600" indent="-228600">
              <a:buFont typeface="Arial" panose="020B0604020202020204" pitchFamily="34" charset="0"/>
              <a:buChar char="•"/>
            </a:pPr>
            <a:r>
              <a:rPr lang="en-US" sz="2000">
                <a:latin typeface="+mn-lt"/>
              </a:rPr>
              <a:t>Consider the impact on your own outages</a:t>
            </a:r>
          </a:p>
        </p:txBody>
      </p:sp>
      <p:pic>
        <p:nvPicPr>
          <p:cNvPr id="5" name="Picture 4">
            <a:extLst>
              <a:ext uri="{FF2B5EF4-FFF2-40B4-BE49-F238E27FC236}">
                <a16:creationId xmlns:a16="http://schemas.microsoft.com/office/drawing/2014/main" id="{8098EE11-55E0-B4BC-C794-CE591F340DB2}"/>
              </a:ext>
            </a:extLst>
          </p:cNvPr>
          <p:cNvPicPr>
            <a:picLocks noChangeAspect="1"/>
          </p:cNvPicPr>
          <p:nvPr/>
        </p:nvPicPr>
        <p:blipFill>
          <a:blip r:embed="rId3">
            <a:extLst>
              <a:ext uri="{28A0092B-C50C-407E-A947-70E740481C1C}">
                <a14:useLocalDpi xmlns:a14="http://schemas.microsoft.com/office/drawing/2010/main" val="0"/>
              </a:ext>
            </a:extLst>
          </a:blip>
          <a:srcRect l="60"/>
          <a:stretch>
            <a:fillRect/>
          </a:stretch>
        </p:blipFill>
        <p:spPr bwMode="auto">
          <a:xfrm>
            <a:off x="-1" y="10"/>
            <a:ext cx="5151179" cy="6857990"/>
          </a:xfrm>
          <a:prstGeom prst="rect">
            <a:avLst/>
          </a:prstGeom>
          <a:noFill/>
        </p:spPr>
      </p:pic>
      <p:sp>
        <p:nvSpPr>
          <p:cNvPr id="6" name="TextBox 5">
            <a:extLst>
              <a:ext uri="{FF2B5EF4-FFF2-40B4-BE49-F238E27FC236}">
                <a16:creationId xmlns:a16="http://schemas.microsoft.com/office/drawing/2014/main" id="{0DC4ED15-23F9-2C8B-F75E-CF0348F22878}"/>
              </a:ext>
            </a:extLst>
          </p:cNvPr>
          <p:cNvSpPr txBox="1"/>
          <p:nvPr/>
        </p:nvSpPr>
        <p:spPr>
          <a:xfrm>
            <a:off x="1973766" y="4270917"/>
            <a:ext cx="802888" cy="646331"/>
          </a:xfrm>
          <a:prstGeom prst="rect">
            <a:avLst/>
          </a:prstGeom>
          <a:noFill/>
        </p:spPr>
        <p:txBody>
          <a:bodyPr wrap="square" rtlCol="0">
            <a:spAutoFit/>
          </a:bodyPr>
          <a:lstStyle/>
          <a:p>
            <a:r>
              <a:rPr lang="en-US"/>
              <a:t>SI	</a:t>
            </a:r>
            <a:endParaRPr lang="en-NZ"/>
          </a:p>
        </p:txBody>
      </p:sp>
      <p:sp>
        <p:nvSpPr>
          <p:cNvPr id="7" name="TextBox 6">
            <a:extLst>
              <a:ext uri="{FF2B5EF4-FFF2-40B4-BE49-F238E27FC236}">
                <a16:creationId xmlns:a16="http://schemas.microsoft.com/office/drawing/2014/main" id="{36CF9EB9-99DC-5368-AA71-4C6F347DB76D}"/>
              </a:ext>
            </a:extLst>
          </p:cNvPr>
          <p:cNvSpPr txBox="1"/>
          <p:nvPr/>
        </p:nvSpPr>
        <p:spPr>
          <a:xfrm>
            <a:off x="3695936" y="2586456"/>
            <a:ext cx="802888" cy="646331"/>
          </a:xfrm>
          <a:prstGeom prst="rect">
            <a:avLst/>
          </a:prstGeom>
          <a:noFill/>
        </p:spPr>
        <p:txBody>
          <a:bodyPr wrap="square" rtlCol="0">
            <a:spAutoFit/>
          </a:bodyPr>
          <a:lstStyle/>
          <a:p>
            <a:r>
              <a:rPr lang="en-US"/>
              <a:t>SNI	</a:t>
            </a:r>
            <a:endParaRPr lang="en-NZ"/>
          </a:p>
        </p:txBody>
      </p:sp>
      <p:sp>
        <p:nvSpPr>
          <p:cNvPr id="8" name="TextBox 7">
            <a:extLst>
              <a:ext uri="{FF2B5EF4-FFF2-40B4-BE49-F238E27FC236}">
                <a16:creationId xmlns:a16="http://schemas.microsoft.com/office/drawing/2014/main" id="{5C694902-C85F-56E1-CBBA-042E9EB16D20}"/>
              </a:ext>
            </a:extLst>
          </p:cNvPr>
          <p:cNvSpPr txBox="1"/>
          <p:nvPr/>
        </p:nvSpPr>
        <p:spPr>
          <a:xfrm>
            <a:off x="3610444" y="1590009"/>
            <a:ext cx="1129990" cy="369332"/>
          </a:xfrm>
          <a:prstGeom prst="rect">
            <a:avLst/>
          </a:prstGeom>
          <a:noFill/>
        </p:spPr>
        <p:txBody>
          <a:bodyPr wrap="square" rtlCol="0">
            <a:spAutoFit/>
          </a:bodyPr>
          <a:lstStyle/>
          <a:p>
            <a:r>
              <a:rPr lang="en-US"/>
              <a:t>NNI	</a:t>
            </a:r>
            <a:endParaRPr lang="en-NZ"/>
          </a:p>
        </p:txBody>
      </p:sp>
      <p:sp>
        <p:nvSpPr>
          <p:cNvPr id="9" name="Content Placeholder 2">
            <a:extLst>
              <a:ext uri="{FF2B5EF4-FFF2-40B4-BE49-F238E27FC236}">
                <a16:creationId xmlns:a16="http://schemas.microsoft.com/office/drawing/2014/main" id="{86366951-A335-BDE6-F767-5512C1AE7AE6}"/>
              </a:ext>
            </a:extLst>
          </p:cNvPr>
          <p:cNvSpPr txBox="1">
            <a:spLocks/>
          </p:cNvSpPr>
          <p:nvPr/>
        </p:nvSpPr>
        <p:spPr>
          <a:xfrm>
            <a:off x="5667836" y="1385768"/>
            <a:ext cx="5578196" cy="1297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000"/>
              <a:t>NNI outages </a:t>
            </a:r>
          </a:p>
          <a:p>
            <a:r>
              <a:rPr lang="en-NZ" sz="2000"/>
              <a:t>SNI outages</a:t>
            </a:r>
          </a:p>
          <a:p>
            <a:r>
              <a:rPr lang="en-NZ" sz="2000"/>
              <a:t>SI outages</a:t>
            </a:r>
          </a:p>
        </p:txBody>
      </p:sp>
      <p:sp>
        <p:nvSpPr>
          <p:cNvPr id="10" name="Title 1">
            <a:extLst>
              <a:ext uri="{FF2B5EF4-FFF2-40B4-BE49-F238E27FC236}">
                <a16:creationId xmlns:a16="http://schemas.microsoft.com/office/drawing/2014/main" id="{51D3AFAE-F25C-3D5B-DA8B-2B01EEFE311D}"/>
              </a:ext>
            </a:extLst>
          </p:cNvPr>
          <p:cNvSpPr txBox="1">
            <a:spLocks/>
          </p:cNvSpPr>
          <p:nvPr/>
        </p:nvSpPr>
        <p:spPr>
          <a:xfrm>
            <a:off x="5597211" y="805917"/>
            <a:ext cx="5444382" cy="14024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A3DB"/>
                </a:solidFill>
                <a:latin typeface="+mn-lt"/>
              </a:rPr>
              <a:t>Outages</a:t>
            </a:r>
            <a:endParaRPr lang="en-NZ" sz="3200" b="1">
              <a:solidFill>
                <a:srgbClr val="00A3DB"/>
              </a:solidFill>
              <a:latin typeface="+mn-lt"/>
            </a:endParaRPr>
          </a:p>
        </p:txBody>
      </p:sp>
      <p:sp>
        <p:nvSpPr>
          <p:cNvPr id="11" name="TextBox 10">
            <a:extLst>
              <a:ext uri="{FF2B5EF4-FFF2-40B4-BE49-F238E27FC236}">
                <a16:creationId xmlns:a16="http://schemas.microsoft.com/office/drawing/2014/main" id="{33BD5C7B-F9E5-1D94-9218-50F8B1B6F7E5}"/>
              </a:ext>
            </a:extLst>
          </p:cNvPr>
          <p:cNvSpPr txBox="1"/>
          <p:nvPr/>
        </p:nvSpPr>
        <p:spPr>
          <a:xfrm>
            <a:off x="2575588" y="3788765"/>
            <a:ext cx="802888" cy="646331"/>
          </a:xfrm>
          <a:prstGeom prst="rect">
            <a:avLst/>
          </a:prstGeom>
          <a:noFill/>
        </p:spPr>
        <p:txBody>
          <a:bodyPr wrap="square" rtlCol="0">
            <a:spAutoFit/>
          </a:bodyPr>
          <a:lstStyle/>
          <a:p>
            <a:r>
              <a:rPr lang="en-US"/>
              <a:t>HVDC	</a:t>
            </a:r>
            <a:endParaRPr lang="en-NZ"/>
          </a:p>
        </p:txBody>
      </p:sp>
    </p:spTree>
    <p:extLst>
      <p:ext uri="{BB962C8B-B14F-4D97-AF65-F5344CB8AC3E}">
        <p14:creationId xmlns:p14="http://schemas.microsoft.com/office/powerpoint/2010/main" val="2231303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E4F7-B3CA-EA7F-F633-F2B0314AF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0097A-D8C9-007B-59B1-64BB29AFB383}"/>
              </a:ext>
            </a:extLst>
          </p:cNvPr>
          <p:cNvSpPr>
            <a:spLocks noGrp="1"/>
          </p:cNvSpPr>
          <p:nvPr>
            <p:ph type="title"/>
          </p:nvPr>
        </p:nvSpPr>
        <p:spPr>
          <a:xfrm>
            <a:off x="489574" y="173421"/>
            <a:ext cx="2835554" cy="876300"/>
          </a:xfrm>
        </p:spPr>
        <p:txBody>
          <a:bodyPr anchor="ctr">
            <a:normAutofit/>
          </a:bodyPr>
          <a:lstStyle/>
          <a:p>
            <a:r>
              <a:rPr lang="en-NZ" sz="3200">
                <a:solidFill>
                  <a:srgbClr val="00879E"/>
                </a:solidFill>
                <a:latin typeface="+mj-lt"/>
              </a:rPr>
              <a:t>NNI Outages </a:t>
            </a:r>
          </a:p>
        </p:txBody>
      </p:sp>
      <p:pic>
        <p:nvPicPr>
          <p:cNvPr id="14" name="Picture 13">
            <a:extLst>
              <a:ext uri="{FF2B5EF4-FFF2-40B4-BE49-F238E27FC236}">
                <a16:creationId xmlns:a16="http://schemas.microsoft.com/office/drawing/2014/main" id="{202A8A6F-BAF3-B8BE-444C-71313150009C}"/>
              </a:ext>
            </a:extLst>
          </p:cNvPr>
          <p:cNvPicPr>
            <a:picLocks noChangeAspect="1"/>
          </p:cNvPicPr>
          <p:nvPr/>
        </p:nvPicPr>
        <p:blipFill>
          <a:blip r:embed="rId3"/>
          <a:stretch>
            <a:fillRect/>
          </a:stretch>
        </p:blipFill>
        <p:spPr>
          <a:xfrm>
            <a:off x="3111190" y="0"/>
            <a:ext cx="9080810" cy="6858000"/>
          </a:xfrm>
          <a:prstGeom prst="rect">
            <a:avLst/>
          </a:prstGeom>
        </p:spPr>
      </p:pic>
      <p:sp>
        <p:nvSpPr>
          <p:cNvPr id="13" name="Content Placeholder 2">
            <a:extLst>
              <a:ext uri="{FF2B5EF4-FFF2-40B4-BE49-F238E27FC236}">
                <a16:creationId xmlns:a16="http://schemas.microsoft.com/office/drawing/2014/main" id="{E67CCBBA-D782-F723-7AE8-3CC368F9C50E}"/>
              </a:ext>
            </a:extLst>
          </p:cNvPr>
          <p:cNvSpPr>
            <a:spLocks noGrp="1"/>
          </p:cNvSpPr>
          <p:nvPr/>
        </p:nvSpPr>
        <p:spPr>
          <a:xfrm>
            <a:off x="139919" y="1025436"/>
            <a:ext cx="3618162" cy="17830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17 Nov</a:t>
            </a:r>
          </a:p>
          <a:p>
            <a:pPr lvl="1"/>
            <a:r>
              <a:rPr lang="en-US" sz="1800"/>
              <a:t>OTA_PEN_5</a:t>
            </a:r>
          </a:p>
          <a:p>
            <a:pPr lvl="1"/>
            <a:r>
              <a:rPr lang="en-US" sz="1800"/>
              <a:t>OHW_OTA_2</a:t>
            </a:r>
          </a:p>
          <a:p>
            <a:pPr lvl="1"/>
            <a:r>
              <a:rPr lang="en-US" sz="1800"/>
              <a:t>OTA_HTU_WKM_1</a:t>
            </a:r>
          </a:p>
          <a:p>
            <a:pPr marL="0" indent="0">
              <a:buNone/>
            </a:pPr>
            <a:endParaRPr lang="en-NZ" sz="1800"/>
          </a:p>
        </p:txBody>
      </p:sp>
      <p:sp>
        <p:nvSpPr>
          <p:cNvPr id="15" name="Content Placeholder 2">
            <a:extLst>
              <a:ext uri="{FF2B5EF4-FFF2-40B4-BE49-F238E27FC236}">
                <a16:creationId xmlns:a16="http://schemas.microsoft.com/office/drawing/2014/main" id="{502694D4-D830-9606-020A-FCE1534FBFC4}"/>
              </a:ext>
            </a:extLst>
          </p:cNvPr>
          <p:cNvSpPr txBox="1">
            <a:spLocks/>
          </p:cNvSpPr>
          <p:nvPr/>
        </p:nvSpPr>
        <p:spPr>
          <a:xfrm>
            <a:off x="139919" y="3933493"/>
            <a:ext cx="3618162" cy="1624833"/>
          </a:xfrm>
          <a:prstGeom prst="rect">
            <a:avLst/>
          </a:prstGeom>
        </p:spPr>
        <p:txBody>
          <a:bodyPr vert="horz" lIns="91440" tIns="45720" rIns="91440" bIns="45720" rtlCol="0"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1 Dec</a:t>
            </a:r>
          </a:p>
          <a:p>
            <a:pPr lvl="1"/>
            <a:r>
              <a:rPr lang="en-US" sz="1800"/>
              <a:t>HEN_SWN_1</a:t>
            </a:r>
          </a:p>
          <a:p>
            <a:pPr lvl="1"/>
            <a:r>
              <a:rPr lang="en-US" sz="1800"/>
              <a:t>OTA_HTU_WKM_2 </a:t>
            </a:r>
          </a:p>
          <a:p>
            <a:pPr lvl="1"/>
            <a:r>
              <a:rPr lang="en-US" sz="1800"/>
              <a:t>DRY_TAK_OTA_1</a:t>
            </a:r>
          </a:p>
          <a:p>
            <a:pPr lvl="1"/>
            <a:r>
              <a:rPr lang="en-US" sz="1800"/>
              <a:t>EDG_TRK_1</a:t>
            </a:r>
          </a:p>
          <a:p>
            <a:pPr marL="0" indent="0">
              <a:buFont typeface="Arial" panose="020B0604020202020204" pitchFamily="34" charset="0"/>
              <a:buNone/>
            </a:pPr>
            <a:endParaRPr lang="en-NZ" sz="1800"/>
          </a:p>
        </p:txBody>
      </p:sp>
      <p:sp>
        <p:nvSpPr>
          <p:cNvPr id="16" name="Content Placeholder 2">
            <a:extLst>
              <a:ext uri="{FF2B5EF4-FFF2-40B4-BE49-F238E27FC236}">
                <a16:creationId xmlns:a16="http://schemas.microsoft.com/office/drawing/2014/main" id="{80F86F99-16D3-0EB8-F153-82A868A9E2D5}"/>
              </a:ext>
            </a:extLst>
          </p:cNvPr>
          <p:cNvSpPr txBox="1">
            <a:spLocks/>
          </p:cNvSpPr>
          <p:nvPr/>
        </p:nvSpPr>
        <p:spPr>
          <a:xfrm>
            <a:off x="139919" y="5486548"/>
            <a:ext cx="3618162" cy="1350579"/>
          </a:xfrm>
          <a:prstGeom prst="rect">
            <a:avLst/>
          </a:prstGeom>
        </p:spPr>
        <p:txBody>
          <a:bodyPr vert="horz" lIns="91440" tIns="45720" rIns="91440" bIns="45720" rtlCol="0"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8 Dec</a:t>
            </a:r>
          </a:p>
          <a:p>
            <a:pPr lvl="1"/>
            <a:r>
              <a:rPr lang="en-US" sz="1800"/>
              <a:t>HLY_OHW_2</a:t>
            </a:r>
          </a:p>
          <a:p>
            <a:pPr lvl="1"/>
            <a:r>
              <a:rPr lang="en-US" sz="1800"/>
              <a:t>EDG_TRK_2</a:t>
            </a:r>
          </a:p>
          <a:p>
            <a:pPr marL="0" indent="0">
              <a:buFont typeface="Arial" panose="020B0604020202020204" pitchFamily="34" charset="0"/>
              <a:buNone/>
            </a:pPr>
            <a:endParaRPr lang="en-NZ" sz="1800"/>
          </a:p>
        </p:txBody>
      </p:sp>
      <p:sp>
        <p:nvSpPr>
          <p:cNvPr id="17" name="Content Placeholder 2">
            <a:extLst>
              <a:ext uri="{FF2B5EF4-FFF2-40B4-BE49-F238E27FC236}">
                <a16:creationId xmlns:a16="http://schemas.microsoft.com/office/drawing/2014/main" id="{7390F4DC-3B02-F594-FBE9-E1C7C9DB696B}"/>
              </a:ext>
            </a:extLst>
          </p:cNvPr>
          <p:cNvSpPr txBox="1">
            <a:spLocks/>
          </p:cNvSpPr>
          <p:nvPr/>
        </p:nvSpPr>
        <p:spPr>
          <a:xfrm>
            <a:off x="139919" y="2758937"/>
            <a:ext cx="3618162" cy="1306945"/>
          </a:xfrm>
          <a:prstGeom prst="rect">
            <a:avLst/>
          </a:prstGeom>
        </p:spPr>
        <p:txBody>
          <a:bodyPr vert="horz" lIns="91440" tIns="45720" rIns="91440" bIns="45720" rtlCol="0"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24 Nov</a:t>
            </a:r>
          </a:p>
          <a:p>
            <a:pPr lvl="1"/>
            <a:r>
              <a:rPr lang="en-US" sz="1800"/>
              <a:t>OTA_HTU_WKM_1</a:t>
            </a:r>
          </a:p>
          <a:p>
            <a:pPr lvl="1"/>
            <a:r>
              <a:rPr lang="en-US" sz="1800"/>
              <a:t>DRY_TAK_OTA_2</a:t>
            </a:r>
          </a:p>
          <a:p>
            <a:pPr lvl="1"/>
            <a:r>
              <a:rPr lang="en-US" sz="1800"/>
              <a:t>KAW_OHK_1</a:t>
            </a:r>
          </a:p>
          <a:p>
            <a:pPr lvl="1"/>
            <a:endParaRPr lang="en-US" sz="1800"/>
          </a:p>
          <a:p>
            <a:pPr marL="0" indent="0">
              <a:buFont typeface="Arial" panose="020B0604020202020204" pitchFamily="34" charset="0"/>
              <a:buNone/>
            </a:pPr>
            <a:endParaRPr lang="en-NZ" sz="1800"/>
          </a:p>
        </p:txBody>
      </p:sp>
    </p:spTree>
    <p:extLst>
      <p:ext uri="{BB962C8B-B14F-4D97-AF65-F5344CB8AC3E}">
        <p14:creationId xmlns:p14="http://schemas.microsoft.com/office/powerpoint/2010/main" val="2090641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97958-013B-5A77-9057-6631609BF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6E70B-DD55-B2A9-D649-EAC49B06CCB0}"/>
              </a:ext>
            </a:extLst>
          </p:cNvPr>
          <p:cNvSpPr>
            <a:spLocks noGrp="1"/>
          </p:cNvSpPr>
          <p:nvPr>
            <p:ph type="title"/>
          </p:nvPr>
        </p:nvSpPr>
        <p:spPr>
          <a:xfrm>
            <a:off x="489574" y="173421"/>
            <a:ext cx="2835554" cy="876300"/>
          </a:xfrm>
        </p:spPr>
        <p:txBody>
          <a:bodyPr anchor="ctr">
            <a:normAutofit/>
          </a:bodyPr>
          <a:lstStyle/>
          <a:p>
            <a:r>
              <a:rPr lang="en-NZ" sz="3200">
                <a:solidFill>
                  <a:srgbClr val="00879E"/>
                </a:solidFill>
                <a:latin typeface="+mj-lt"/>
              </a:rPr>
              <a:t>SNI Outages </a:t>
            </a:r>
          </a:p>
        </p:txBody>
      </p:sp>
      <p:pic>
        <p:nvPicPr>
          <p:cNvPr id="5" name="Picture 4">
            <a:extLst>
              <a:ext uri="{FF2B5EF4-FFF2-40B4-BE49-F238E27FC236}">
                <a16:creationId xmlns:a16="http://schemas.microsoft.com/office/drawing/2014/main" id="{9DB36E2F-C6BE-BF1B-1BDC-416EDBA04FC8}"/>
              </a:ext>
            </a:extLst>
          </p:cNvPr>
          <p:cNvPicPr>
            <a:picLocks noChangeAspect="1"/>
          </p:cNvPicPr>
          <p:nvPr/>
        </p:nvPicPr>
        <p:blipFill>
          <a:blip r:embed="rId3">
            <a:extLst>
              <a:ext uri="{28A0092B-C50C-407E-A947-70E740481C1C}">
                <a14:useLocalDpi xmlns:a14="http://schemas.microsoft.com/office/drawing/2010/main" val="0"/>
              </a:ext>
            </a:extLst>
          </a:blip>
          <a:srcRect l="9641" r="9641"/>
          <a:stretch/>
        </p:blipFill>
        <p:spPr>
          <a:xfrm>
            <a:off x="5290289" y="0"/>
            <a:ext cx="6901711" cy="6857990"/>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10" name="Content Placeholder 2">
            <a:extLst>
              <a:ext uri="{FF2B5EF4-FFF2-40B4-BE49-F238E27FC236}">
                <a16:creationId xmlns:a16="http://schemas.microsoft.com/office/drawing/2014/main" id="{99B25528-94F5-C90A-96A3-6B9E50877736}"/>
              </a:ext>
            </a:extLst>
          </p:cNvPr>
          <p:cNvSpPr>
            <a:spLocks noGrp="1"/>
          </p:cNvSpPr>
          <p:nvPr/>
        </p:nvSpPr>
        <p:spPr>
          <a:xfrm>
            <a:off x="184097" y="2452033"/>
            <a:ext cx="3618162" cy="16232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24 Nov</a:t>
            </a:r>
          </a:p>
          <a:p>
            <a:pPr lvl="1"/>
            <a:r>
              <a:rPr lang="en-US" sz="1800"/>
              <a:t>HLY_SFD_1</a:t>
            </a:r>
          </a:p>
          <a:p>
            <a:pPr lvl="1"/>
            <a:r>
              <a:rPr lang="en-US" sz="1800"/>
              <a:t>THI_WKM_1</a:t>
            </a:r>
          </a:p>
          <a:p>
            <a:pPr lvl="1"/>
            <a:r>
              <a:rPr lang="en-US" sz="1800"/>
              <a:t>BPE_PRM_HAY_2</a:t>
            </a:r>
          </a:p>
          <a:p>
            <a:pPr lvl="1"/>
            <a:r>
              <a:rPr lang="en-US" sz="1800"/>
              <a:t>BPE_TNG_1</a:t>
            </a:r>
          </a:p>
          <a:p>
            <a:pPr lvl="1"/>
            <a:endParaRPr lang="en-US" sz="1800"/>
          </a:p>
          <a:p>
            <a:pPr marL="0" indent="0">
              <a:buNone/>
            </a:pPr>
            <a:endParaRPr lang="en-NZ" sz="1800"/>
          </a:p>
        </p:txBody>
      </p:sp>
      <p:sp>
        <p:nvSpPr>
          <p:cNvPr id="11" name="Content Placeholder 2">
            <a:extLst>
              <a:ext uri="{FF2B5EF4-FFF2-40B4-BE49-F238E27FC236}">
                <a16:creationId xmlns:a16="http://schemas.microsoft.com/office/drawing/2014/main" id="{B78EC491-A8D9-8638-CC00-35AAAE4DDDF1}"/>
              </a:ext>
            </a:extLst>
          </p:cNvPr>
          <p:cNvSpPr txBox="1">
            <a:spLocks/>
          </p:cNvSpPr>
          <p:nvPr/>
        </p:nvSpPr>
        <p:spPr>
          <a:xfrm>
            <a:off x="184097" y="1137257"/>
            <a:ext cx="3618162" cy="1150554"/>
          </a:xfrm>
          <a:prstGeom prst="rect">
            <a:avLst/>
          </a:prstGeom>
        </p:spPr>
        <p:txBody>
          <a:bodyPr vert="horz" lIns="91440" tIns="45720" rIns="91440" bIns="45720" rtlCol="0"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17 Nov</a:t>
            </a:r>
          </a:p>
          <a:p>
            <a:pPr lvl="1"/>
            <a:r>
              <a:rPr lang="en-US" sz="1800"/>
              <a:t>BPE_PRM_HAY_2</a:t>
            </a:r>
          </a:p>
          <a:p>
            <a:pPr lvl="1"/>
            <a:r>
              <a:rPr lang="en-US" sz="1800"/>
              <a:t>BPE_TNG_1</a:t>
            </a:r>
          </a:p>
          <a:p>
            <a:pPr marL="0" indent="0">
              <a:buFont typeface="Arial" panose="020B0604020202020204" pitchFamily="34" charset="0"/>
              <a:buNone/>
            </a:pPr>
            <a:endParaRPr lang="en-NZ" sz="1800"/>
          </a:p>
        </p:txBody>
      </p:sp>
      <p:sp>
        <p:nvSpPr>
          <p:cNvPr id="12" name="Content Placeholder 2">
            <a:extLst>
              <a:ext uri="{FF2B5EF4-FFF2-40B4-BE49-F238E27FC236}">
                <a16:creationId xmlns:a16="http://schemas.microsoft.com/office/drawing/2014/main" id="{AADF6487-3C4C-CB04-8326-95B1E0AEC4B1}"/>
              </a:ext>
            </a:extLst>
          </p:cNvPr>
          <p:cNvSpPr txBox="1">
            <a:spLocks/>
          </p:cNvSpPr>
          <p:nvPr/>
        </p:nvSpPr>
        <p:spPr>
          <a:xfrm>
            <a:off x="184097" y="3977987"/>
            <a:ext cx="3618162" cy="1350579"/>
          </a:xfrm>
          <a:prstGeom prst="rect">
            <a:avLst/>
          </a:prstGeom>
        </p:spPr>
        <p:txBody>
          <a:bodyPr vert="horz" lIns="91440" tIns="45720" rIns="91440" bIns="45720" rtlCol="0"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1 Dec</a:t>
            </a:r>
          </a:p>
          <a:p>
            <a:pPr lvl="1"/>
            <a:r>
              <a:rPr lang="en-US" sz="1800"/>
              <a:t>HLY_SFD_1</a:t>
            </a:r>
          </a:p>
          <a:p>
            <a:pPr lvl="1"/>
            <a:r>
              <a:rPr lang="en-US" sz="1800"/>
              <a:t>HAY_WIL_LTN_1</a:t>
            </a:r>
          </a:p>
          <a:p>
            <a:pPr lvl="1"/>
            <a:r>
              <a:rPr lang="en-US" sz="1800"/>
              <a:t>THI_WRK_1</a:t>
            </a:r>
          </a:p>
          <a:p>
            <a:pPr marL="0" indent="0">
              <a:buFont typeface="Arial" panose="020B0604020202020204" pitchFamily="34" charset="0"/>
              <a:buNone/>
            </a:pPr>
            <a:endParaRPr lang="en-NZ" sz="1800"/>
          </a:p>
        </p:txBody>
      </p:sp>
      <p:sp>
        <p:nvSpPr>
          <p:cNvPr id="13" name="Content Placeholder 2">
            <a:extLst>
              <a:ext uri="{FF2B5EF4-FFF2-40B4-BE49-F238E27FC236}">
                <a16:creationId xmlns:a16="http://schemas.microsoft.com/office/drawing/2014/main" id="{7BFB7BA3-8053-9BAF-CF55-FB7BB925B691}"/>
              </a:ext>
            </a:extLst>
          </p:cNvPr>
          <p:cNvSpPr txBox="1">
            <a:spLocks/>
          </p:cNvSpPr>
          <p:nvPr/>
        </p:nvSpPr>
        <p:spPr>
          <a:xfrm>
            <a:off x="224522" y="5168657"/>
            <a:ext cx="3618162" cy="1350579"/>
          </a:xfrm>
          <a:prstGeom prst="rect">
            <a:avLst/>
          </a:prstGeom>
        </p:spPr>
        <p:txBody>
          <a:bodyPr vert="horz" lIns="91440" tIns="45720" rIns="91440" bIns="45720" rtlCol="0"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Week of 8 Dec</a:t>
            </a:r>
          </a:p>
          <a:p>
            <a:pPr lvl="1"/>
            <a:r>
              <a:rPr lang="en-US" sz="1800"/>
              <a:t>HAY_WIL_LTN_2</a:t>
            </a:r>
          </a:p>
          <a:p>
            <a:pPr lvl="1"/>
            <a:r>
              <a:rPr lang="en-US" sz="1800"/>
              <a:t>WKM_WRK_1</a:t>
            </a:r>
          </a:p>
          <a:p>
            <a:pPr marL="0" indent="0">
              <a:buFont typeface="Arial" panose="020B0604020202020204" pitchFamily="34" charset="0"/>
              <a:buNone/>
            </a:pPr>
            <a:endParaRPr lang="en-NZ" sz="1800"/>
          </a:p>
        </p:txBody>
      </p:sp>
    </p:spTree>
    <p:extLst>
      <p:ext uri="{BB962C8B-B14F-4D97-AF65-F5344CB8AC3E}">
        <p14:creationId xmlns:p14="http://schemas.microsoft.com/office/powerpoint/2010/main" val="3818567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D82FB-C7C1-B8EA-5894-79ADDD13303F}"/>
              </a:ext>
            </a:extLst>
          </p:cNvPr>
          <p:cNvSpPr>
            <a:spLocks noGrp="1"/>
          </p:cNvSpPr>
          <p:nvPr>
            <p:ph type="title"/>
          </p:nvPr>
        </p:nvSpPr>
        <p:spPr>
          <a:xfrm>
            <a:off x="7320465" y="364273"/>
            <a:ext cx="4140014" cy="1152577"/>
          </a:xfrm>
        </p:spPr>
        <p:txBody>
          <a:bodyPr>
            <a:normAutofit/>
          </a:bodyPr>
          <a:lstStyle/>
          <a:p>
            <a:r>
              <a:rPr lang="en-NZ" sz="3200">
                <a:solidFill>
                  <a:srgbClr val="00879E"/>
                </a:solidFill>
                <a:latin typeface="+mj-lt"/>
              </a:rPr>
              <a:t>SI Outages </a:t>
            </a:r>
          </a:p>
        </p:txBody>
      </p:sp>
      <p:pic>
        <p:nvPicPr>
          <p:cNvPr id="5" name="Picture 4">
            <a:extLst>
              <a:ext uri="{FF2B5EF4-FFF2-40B4-BE49-F238E27FC236}">
                <a16:creationId xmlns:a16="http://schemas.microsoft.com/office/drawing/2014/main" id="{2C5F35A0-C515-1560-642D-850DBC7052BA}"/>
              </a:ext>
            </a:extLst>
          </p:cNvPr>
          <p:cNvPicPr>
            <a:picLocks noChangeAspect="1"/>
          </p:cNvPicPr>
          <p:nvPr/>
        </p:nvPicPr>
        <p:blipFill>
          <a:blip r:embed="rId3">
            <a:extLst>
              <a:ext uri="{28A0092B-C50C-407E-A947-70E740481C1C}">
                <a14:useLocalDpi xmlns:a14="http://schemas.microsoft.com/office/drawing/2010/main" val="0"/>
              </a:ext>
            </a:extLst>
          </a:blip>
          <a:srcRect t="4416" r="1" b="44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4DBB4325-716F-93B9-68DC-6A61F52CDCC3}"/>
              </a:ext>
            </a:extLst>
          </p:cNvPr>
          <p:cNvSpPr txBox="1">
            <a:spLocks/>
          </p:cNvSpPr>
          <p:nvPr/>
        </p:nvSpPr>
        <p:spPr>
          <a:xfrm>
            <a:off x="7543892" y="1465300"/>
            <a:ext cx="3618162" cy="881732"/>
          </a:xfrm>
          <a:prstGeom prst="rect">
            <a:avLst/>
          </a:prstGeom>
        </p:spPr>
        <p:txBody>
          <a:bodyPr vert="horz" lIns="91440" tIns="45720" rIns="91440" bIns="45720" rtlCol="0" anchor="ctr">
            <a:normAutofit fontScale="92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Week of 17 Nov</a:t>
            </a:r>
          </a:p>
          <a:p>
            <a:pPr lvl="1"/>
            <a:r>
              <a:rPr lang="en-US" sz="1900"/>
              <a:t>ISL_WPR_CUL_KIK_3</a:t>
            </a:r>
          </a:p>
          <a:p>
            <a:pPr lvl="1"/>
            <a:r>
              <a:rPr lang="en-US" sz="1900"/>
              <a:t>MAN_NMA_1</a:t>
            </a:r>
          </a:p>
          <a:p>
            <a:pPr marL="0" indent="0">
              <a:buFont typeface="Arial" panose="020B0604020202020204" pitchFamily="34" charset="0"/>
              <a:buNone/>
            </a:pPr>
            <a:endParaRPr lang="en-NZ" sz="1800"/>
          </a:p>
        </p:txBody>
      </p:sp>
      <p:sp>
        <p:nvSpPr>
          <p:cNvPr id="4" name="Content Placeholder 2">
            <a:extLst>
              <a:ext uri="{FF2B5EF4-FFF2-40B4-BE49-F238E27FC236}">
                <a16:creationId xmlns:a16="http://schemas.microsoft.com/office/drawing/2014/main" id="{365FA968-6D4F-BFD0-77F1-2B4E4769E1CE}"/>
              </a:ext>
            </a:extLst>
          </p:cNvPr>
          <p:cNvSpPr txBox="1">
            <a:spLocks/>
          </p:cNvSpPr>
          <p:nvPr/>
        </p:nvSpPr>
        <p:spPr>
          <a:xfrm>
            <a:off x="7541468" y="2427737"/>
            <a:ext cx="4037905" cy="881732"/>
          </a:xfrm>
          <a:prstGeom prst="rect">
            <a:avLst/>
          </a:prstGeom>
        </p:spPr>
        <p:txBody>
          <a:bodyPr vert="horz" lIns="91440" tIns="45720" rIns="91440" bIns="45720" rtlCol="0" anchor="ctr">
            <a:normAutofit fontScale="92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Week of 24 Nov</a:t>
            </a:r>
          </a:p>
          <a:p>
            <a:pPr lvl="1"/>
            <a:r>
              <a:rPr lang="en-US" sz="1900"/>
              <a:t>CUL_KIK_2</a:t>
            </a:r>
          </a:p>
          <a:p>
            <a:pPr lvl="1"/>
            <a:r>
              <a:rPr lang="en-US" sz="1900"/>
              <a:t>MAN_NMA_2</a:t>
            </a:r>
          </a:p>
          <a:p>
            <a:pPr marL="0" indent="0">
              <a:buFont typeface="Arial" panose="020B0604020202020204" pitchFamily="34" charset="0"/>
              <a:buNone/>
            </a:pPr>
            <a:endParaRPr lang="en-NZ" sz="1800"/>
          </a:p>
        </p:txBody>
      </p:sp>
      <p:sp>
        <p:nvSpPr>
          <p:cNvPr id="6" name="Content Placeholder 2">
            <a:extLst>
              <a:ext uri="{FF2B5EF4-FFF2-40B4-BE49-F238E27FC236}">
                <a16:creationId xmlns:a16="http://schemas.microsoft.com/office/drawing/2014/main" id="{3BCBA406-463A-79F8-B106-B7F78BE0D2A1}"/>
              </a:ext>
            </a:extLst>
          </p:cNvPr>
          <p:cNvSpPr txBox="1">
            <a:spLocks/>
          </p:cNvSpPr>
          <p:nvPr/>
        </p:nvSpPr>
        <p:spPr>
          <a:xfrm>
            <a:off x="7543892" y="3597013"/>
            <a:ext cx="3618162" cy="1899875"/>
          </a:xfrm>
          <a:prstGeom prst="rect">
            <a:avLst/>
          </a:prstGeom>
        </p:spPr>
        <p:txBody>
          <a:bodyPr vert="horz" lIns="91440" tIns="45720" rIns="91440" bIns="45720" rtlCol="0" anchor="ctr">
            <a:normAutofit fontScale="925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Week of 1 Dec</a:t>
            </a:r>
          </a:p>
          <a:p>
            <a:pPr lvl="1"/>
            <a:r>
              <a:rPr lang="en-US" sz="1900"/>
              <a:t>ASB_BRY_1</a:t>
            </a:r>
          </a:p>
          <a:p>
            <a:pPr lvl="1"/>
            <a:r>
              <a:rPr lang="en-US" sz="1900"/>
              <a:t>KIK_STK_2</a:t>
            </a:r>
          </a:p>
          <a:p>
            <a:pPr lvl="1"/>
            <a:r>
              <a:rPr lang="en-US" sz="1900"/>
              <a:t>ISL_WPR_CUL_KIK_3</a:t>
            </a:r>
          </a:p>
          <a:p>
            <a:pPr lvl="1"/>
            <a:r>
              <a:rPr lang="en-US" sz="1900"/>
              <a:t>MAN_NMA_1</a:t>
            </a:r>
          </a:p>
          <a:p>
            <a:pPr lvl="1"/>
            <a:r>
              <a:rPr lang="en-US" sz="1900"/>
              <a:t>INV_ROX_2</a:t>
            </a:r>
          </a:p>
          <a:p>
            <a:pPr lvl="1"/>
            <a:endParaRPr lang="en-US" sz="1900"/>
          </a:p>
          <a:p>
            <a:pPr lvl="1"/>
            <a:endParaRPr lang="en-US" sz="1900"/>
          </a:p>
          <a:p>
            <a:pPr marL="0" indent="0">
              <a:buFont typeface="Arial" panose="020B0604020202020204" pitchFamily="34" charset="0"/>
              <a:buNone/>
            </a:pPr>
            <a:endParaRPr lang="en-NZ" sz="1800"/>
          </a:p>
        </p:txBody>
      </p:sp>
      <p:sp>
        <p:nvSpPr>
          <p:cNvPr id="8" name="Content Placeholder 2">
            <a:extLst>
              <a:ext uri="{FF2B5EF4-FFF2-40B4-BE49-F238E27FC236}">
                <a16:creationId xmlns:a16="http://schemas.microsoft.com/office/drawing/2014/main" id="{CF98C44E-7CFE-45FC-0B8B-543FA3E971FA}"/>
              </a:ext>
            </a:extLst>
          </p:cNvPr>
          <p:cNvSpPr txBox="1">
            <a:spLocks/>
          </p:cNvSpPr>
          <p:nvPr/>
        </p:nvSpPr>
        <p:spPr>
          <a:xfrm>
            <a:off x="7594947" y="5152502"/>
            <a:ext cx="3618162" cy="1373545"/>
          </a:xfrm>
          <a:prstGeom prst="rect">
            <a:avLst/>
          </a:prstGeom>
        </p:spPr>
        <p:txBody>
          <a:bodyPr vert="horz" lIns="91440" tIns="45720" rIns="91440" bIns="45720" rtlCol="0" anchor="ctr">
            <a:normAutofit fontScale="92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Week of 8 Dec</a:t>
            </a:r>
          </a:p>
          <a:p>
            <a:pPr lvl="1"/>
            <a:r>
              <a:rPr lang="en-US" sz="1900"/>
              <a:t>KIK_STK_1</a:t>
            </a:r>
          </a:p>
          <a:p>
            <a:pPr lvl="1"/>
            <a:r>
              <a:rPr lang="en-US" sz="1900"/>
              <a:t>HWB_SDN_1</a:t>
            </a:r>
          </a:p>
          <a:p>
            <a:pPr lvl="1"/>
            <a:r>
              <a:rPr lang="en-US" sz="1900"/>
              <a:t>MAN_NMA_3</a:t>
            </a:r>
          </a:p>
          <a:p>
            <a:pPr lvl="1"/>
            <a:r>
              <a:rPr lang="en-US" sz="1900"/>
              <a:t>INV_ MAN_2</a:t>
            </a:r>
          </a:p>
          <a:p>
            <a:pPr marL="0" indent="0">
              <a:buFont typeface="Arial" panose="020B0604020202020204" pitchFamily="34" charset="0"/>
              <a:buNone/>
            </a:pPr>
            <a:endParaRPr lang="en-NZ" sz="1800"/>
          </a:p>
        </p:txBody>
      </p:sp>
    </p:spTree>
    <p:extLst>
      <p:ext uri="{BB962C8B-B14F-4D97-AF65-F5344CB8AC3E}">
        <p14:creationId xmlns:p14="http://schemas.microsoft.com/office/powerpoint/2010/main" val="1268231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195E-96C9-EB2B-E934-7BEA53C6DBF5}"/>
              </a:ext>
            </a:extLst>
          </p:cNvPr>
          <p:cNvSpPr>
            <a:spLocks noGrp="1"/>
          </p:cNvSpPr>
          <p:nvPr>
            <p:ph type="title"/>
          </p:nvPr>
        </p:nvSpPr>
        <p:spPr>
          <a:xfrm>
            <a:off x="838200" y="66849"/>
            <a:ext cx="10515600" cy="1325563"/>
          </a:xfrm>
        </p:spPr>
        <p:txBody>
          <a:bodyPr>
            <a:normAutofit/>
          </a:bodyPr>
          <a:lstStyle/>
          <a:p>
            <a:r>
              <a:rPr lang="en-NZ" sz="3200">
                <a:solidFill>
                  <a:srgbClr val="00879E"/>
                </a:solidFill>
                <a:latin typeface="+mj-lt"/>
              </a:rPr>
              <a:t>HVDC North transfer limit</a:t>
            </a:r>
          </a:p>
        </p:txBody>
      </p:sp>
      <p:graphicFrame>
        <p:nvGraphicFramePr>
          <p:cNvPr id="4" name="Chart 3">
            <a:extLst>
              <a:ext uri="{FF2B5EF4-FFF2-40B4-BE49-F238E27FC236}">
                <a16:creationId xmlns:a16="http://schemas.microsoft.com/office/drawing/2014/main" id="{F0D76415-5ED7-4E86-96A4-EB3621E9E82F}"/>
              </a:ext>
            </a:extLst>
          </p:cNvPr>
          <p:cNvGraphicFramePr>
            <a:graphicFrameLocks/>
          </p:cNvGraphicFramePr>
          <p:nvPr/>
        </p:nvGraphicFramePr>
        <p:xfrm>
          <a:off x="744855" y="1573530"/>
          <a:ext cx="10702290" cy="371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465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8BC4CB2-2BEA-4520-6A4A-5C0A66E4DB2B}"/>
              </a:ext>
            </a:extLst>
          </p:cNvPr>
          <p:cNvSpPr>
            <a:spLocks noGrp="1"/>
          </p:cNvSpPr>
          <p:nvPr>
            <p:ph type="ctrTitle"/>
          </p:nvPr>
        </p:nvSpPr>
        <p:spPr>
          <a:xfrm>
            <a:off x="5408070" y="0"/>
            <a:ext cx="5392882" cy="654482"/>
          </a:xfrm>
        </p:spPr>
        <p:txBody>
          <a:bodyPr/>
          <a:lstStyle/>
          <a:p>
            <a:r>
              <a:rPr lang="en-NZ" sz="3200">
                <a:solidFill>
                  <a:srgbClr val="00879E"/>
                </a:solidFill>
                <a:latin typeface="+mj-lt"/>
              </a:rPr>
              <a:t>Key Messages</a:t>
            </a:r>
          </a:p>
        </p:txBody>
      </p:sp>
      <p:sp>
        <p:nvSpPr>
          <p:cNvPr id="15" name="Subtitle 14">
            <a:extLst>
              <a:ext uri="{FF2B5EF4-FFF2-40B4-BE49-F238E27FC236}">
                <a16:creationId xmlns:a16="http://schemas.microsoft.com/office/drawing/2014/main" id="{CAE67D60-04C3-93B5-6304-CB7D75D0F1FF}"/>
              </a:ext>
            </a:extLst>
          </p:cNvPr>
          <p:cNvSpPr>
            <a:spLocks noGrp="1"/>
          </p:cNvSpPr>
          <p:nvPr>
            <p:ph type="subTitle" idx="1"/>
          </p:nvPr>
        </p:nvSpPr>
        <p:spPr>
          <a:xfrm>
            <a:off x="5408070" y="778778"/>
            <a:ext cx="6438944" cy="4895632"/>
          </a:xfrm>
        </p:spPr>
        <p:txBody>
          <a:bodyPr vert="horz" lIns="91440" tIns="45720" rIns="91440" bIns="45720" rtlCol="0" anchor="t">
            <a:noAutofit/>
          </a:bodyPr>
          <a:lstStyle/>
          <a:p>
            <a:pPr marL="457200" indent="-457200">
              <a:buFont typeface="Arial" panose="020B0604020202020204" pitchFamily="34" charset="0"/>
              <a:buChar char="•"/>
            </a:pPr>
            <a:r>
              <a:rPr lang="en-NZ" sz="2400">
                <a:ea typeface="Calibri Light"/>
                <a:cs typeface="Calibri Light"/>
              </a:rPr>
              <a:t>Nationally, hydro storage is above the historic mean for this time of year due to increased inflows. </a:t>
            </a:r>
          </a:p>
          <a:p>
            <a:pPr marL="457200" indent="-457200">
              <a:buFont typeface="Arial" panose="020B0604020202020204" pitchFamily="34" charset="0"/>
              <a:buChar char="•"/>
            </a:pPr>
            <a:r>
              <a:rPr lang="en-NZ" sz="2400">
                <a:ea typeface="Calibri Light"/>
                <a:cs typeface="Calibri Light"/>
              </a:rPr>
              <a:t>Spring has seen demand soften due to warmer weather, more planned outages and less firm thermal generation offered.</a:t>
            </a:r>
          </a:p>
          <a:p>
            <a:pPr marL="457200" indent="-457200">
              <a:buFont typeface="Arial" panose="020B0604020202020204" pitchFamily="34" charset="0"/>
              <a:buChar char="•"/>
            </a:pPr>
            <a:r>
              <a:rPr lang="en-NZ" sz="2400">
                <a:ea typeface="Calibri Light"/>
                <a:cs typeface="Calibri Light"/>
              </a:rPr>
              <a:t>Spring weather events are challenging the power system. </a:t>
            </a:r>
          </a:p>
          <a:p>
            <a:pPr marL="457200" indent="-457200">
              <a:buFont typeface="Arial" panose="020B0604020202020204" pitchFamily="34" charset="0"/>
              <a:buChar char="•"/>
            </a:pPr>
            <a:r>
              <a:rPr lang="en-NZ" sz="2400">
                <a:ea typeface="Calibri Light"/>
                <a:cs typeface="Calibri Light"/>
              </a:rPr>
              <a:t>Participants are asked to be responsive when needed and keep offers up-to-date especially during this busy outage period.</a:t>
            </a:r>
            <a:endParaRPr lang="en-NZ"/>
          </a:p>
        </p:txBody>
      </p:sp>
      <p:pic>
        <p:nvPicPr>
          <p:cNvPr id="18" name="Picture Placeholder 17">
            <a:extLst>
              <a:ext uri="{FF2B5EF4-FFF2-40B4-BE49-F238E27FC236}">
                <a16:creationId xmlns:a16="http://schemas.microsoft.com/office/drawing/2014/main" id="{F44B6C1F-DFCD-B45A-944C-36158F124E25}"/>
              </a:ext>
            </a:extLst>
          </p:cNvPr>
          <p:cNvPicPr>
            <a:picLocks noGrp="1" noChangeAspect="1"/>
          </p:cNvPicPr>
          <p:nvPr>
            <p:ph type="pic" sz="quarter" idx="10"/>
          </p:nvPr>
        </p:nvPicPr>
        <p:blipFill>
          <a:blip r:embed="rId3"/>
          <a:srcRect l="23973" r="23973"/>
          <a:stretch/>
        </p:blipFill>
        <p:spPr>
          <a:xfrm>
            <a:off x="0" y="0"/>
            <a:ext cx="5038725" cy="6453188"/>
          </a:xfrm>
        </p:spPr>
      </p:pic>
    </p:spTree>
    <p:extLst>
      <p:ext uri="{BB962C8B-B14F-4D97-AF65-F5344CB8AC3E}">
        <p14:creationId xmlns:p14="http://schemas.microsoft.com/office/powerpoint/2010/main" val="576603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D8023-72D9-5535-C9BE-13C1EB97CF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676E68-ED40-971B-E9DC-7E159820F446}"/>
              </a:ext>
            </a:extLst>
          </p:cNvPr>
          <p:cNvSpPr>
            <a:spLocks noGrp="1"/>
          </p:cNvSpPr>
          <p:nvPr>
            <p:ph type="ctrTitle"/>
          </p:nvPr>
        </p:nvSpPr>
        <p:spPr/>
        <p:txBody>
          <a:bodyPr>
            <a:noAutofit/>
          </a:bodyPr>
          <a:lstStyle/>
          <a:p>
            <a:r>
              <a:rPr lang="en-US" sz="3600">
                <a:solidFill>
                  <a:srgbClr val="FFFFFF"/>
                </a:solidFill>
              </a:rPr>
              <a:t>Outage planning notifications</a:t>
            </a:r>
            <a:endParaRPr lang="en-US" sz="3600">
              <a:solidFill>
                <a:srgbClr val="FFFFFF"/>
              </a:solidFill>
              <a:cs typeface="Calibri"/>
            </a:endParaRPr>
          </a:p>
        </p:txBody>
      </p:sp>
      <p:sp>
        <p:nvSpPr>
          <p:cNvPr id="5" name="Subtitle 1">
            <a:extLst>
              <a:ext uri="{FF2B5EF4-FFF2-40B4-BE49-F238E27FC236}">
                <a16:creationId xmlns:a16="http://schemas.microsoft.com/office/drawing/2014/main" id="{9550DB2F-F079-910C-52B1-3C0A2A61A648}"/>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E4BC30BE-5DE6-53D1-0F91-D00DB6E9C0B8}"/>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D0A22A7E-D4AF-69E7-9E61-E71BE8BA6687}"/>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3987050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411CC-1590-3429-141A-6264822CB7A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08671C5-3499-EA04-EBE6-B049FD494518}"/>
              </a:ext>
            </a:extLst>
          </p:cNvPr>
          <p:cNvSpPr>
            <a:spLocks noGrp="1"/>
          </p:cNvSpPr>
          <p:nvPr>
            <p:ph type="body" sz="quarter" idx="10"/>
          </p:nvPr>
        </p:nvSpPr>
        <p:spPr>
          <a:xfrm>
            <a:off x="703118" y="1544156"/>
            <a:ext cx="7044162" cy="590931"/>
          </a:xfrm>
        </p:spPr>
        <p:txBody>
          <a:bodyPr/>
          <a:lstStyle/>
          <a:p>
            <a:pPr marL="0" indent="0">
              <a:buNone/>
            </a:pPr>
            <a:r>
              <a:rPr lang="en-US" sz="1800">
                <a:latin typeface="Matter" panose="020B0604020202020204" charset="0"/>
                <a:cs typeface="Matter" panose="020B0604020202020204" charset="0"/>
              </a:rPr>
              <a:t>We are changing the way you receive and view outage notifications as we transition to our new outage planning tool.</a:t>
            </a:r>
            <a:endParaRPr lang="en-NZ" sz="1800">
              <a:latin typeface="Matter" panose="020B0604020202020204" charset="0"/>
              <a:cs typeface="Matter" panose="020B0604020202020204" charset="0"/>
            </a:endParaRPr>
          </a:p>
        </p:txBody>
      </p:sp>
      <p:sp>
        <p:nvSpPr>
          <p:cNvPr id="5" name="Title 4">
            <a:extLst>
              <a:ext uri="{FF2B5EF4-FFF2-40B4-BE49-F238E27FC236}">
                <a16:creationId xmlns:a16="http://schemas.microsoft.com/office/drawing/2014/main" id="{5959C83E-8794-AED4-A16F-C1631DB4E048}"/>
              </a:ext>
            </a:extLst>
          </p:cNvPr>
          <p:cNvSpPr>
            <a:spLocks noGrp="1"/>
          </p:cNvSpPr>
          <p:nvPr>
            <p:ph type="ctrTitle"/>
          </p:nvPr>
        </p:nvSpPr>
        <p:spPr/>
        <p:txBody>
          <a:bodyPr vert="horz" lIns="91440" tIns="45720" rIns="91440" bIns="45720" rtlCol="0" anchor="ctr">
            <a:noAutofit/>
          </a:bodyPr>
          <a:lstStyle/>
          <a:p>
            <a:r>
              <a:rPr lang="en-US" sz="3200">
                <a:solidFill>
                  <a:srgbClr val="00879E"/>
                </a:solidFill>
                <a:latin typeface="+mj-lt"/>
              </a:rPr>
              <a:t>Outage planning notifications</a:t>
            </a:r>
            <a:endParaRPr lang="en-NZ" sz="3200">
              <a:solidFill>
                <a:srgbClr val="00879E"/>
              </a:solidFill>
              <a:latin typeface="+mj-lt"/>
            </a:endParaRPr>
          </a:p>
        </p:txBody>
      </p:sp>
      <p:sp>
        <p:nvSpPr>
          <p:cNvPr id="7" name="Text Placeholder 5">
            <a:extLst>
              <a:ext uri="{FF2B5EF4-FFF2-40B4-BE49-F238E27FC236}">
                <a16:creationId xmlns:a16="http://schemas.microsoft.com/office/drawing/2014/main" id="{920585BD-AF72-8B9E-1BD4-DBBFE6FE6642}"/>
              </a:ext>
            </a:extLst>
          </p:cNvPr>
          <p:cNvSpPr txBox="1">
            <a:spLocks/>
          </p:cNvSpPr>
          <p:nvPr/>
        </p:nvSpPr>
        <p:spPr>
          <a:xfrm>
            <a:off x="703118" y="2348617"/>
            <a:ext cx="5560029" cy="3219343"/>
          </a:xfrm>
          <a:prstGeom prst="rect">
            <a:avLst/>
          </a:prstGeom>
        </p:spPr>
        <p:txBody>
          <a:bodyPr vert="horz" wrap="square" lIns="91440" tIns="45720" rIns="91440" bIns="45720" rtlCol="0">
            <a:spAutoFit/>
          </a:bodyPr>
          <a:lstStyle>
            <a:lvl1pPr marL="361950" indent="-361950" algn="l" defTabSz="914400" rtl="0" eaLnBrk="1" latinLnBrk="0" hangingPunct="1">
              <a:lnSpc>
                <a:spcPct val="90000"/>
              </a:lnSpc>
              <a:spcBef>
                <a:spcPts val="1000"/>
              </a:spcBef>
              <a:buFont typeface="Arial" panose="020B0604020202020204" pitchFamily="34" charset="0"/>
              <a:buChar char="•"/>
              <a:defRPr sz="2800" kern="1200">
                <a:solidFill>
                  <a:srgbClr val="44585F"/>
                </a:solidFill>
                <a:latin typeface="Matter" pitchFamily="2" charset="77"/>
                <a:ea typeface="+mn-ea"/>
                <a:cs typeface="Matter" pitchFamily="2" charset="77"/>
              </a:defRPr>
            </a:lvl1pPr>
            <a:lvl2pPr marL="714375" indent="-352425" algn="l" defTabSz="914400" rtl="0" eaLnBrk="1" latinLnBrk="0" hangingPunct="1">
              <a:lnSpc>
                <a:spcPct val="90000"/>
              </a:lnSpc>
              <a:spcBef>
                <a:spcPts val="1000"/>
              </a:spcBef>
              <a:buFont typeface="Arial" panose="020B0604020202020204" pitchFamily="34" charset="0"/>
              <a:buChar char="•"/>
              <a:defRPr sz="2800" kern="1200">
                <a:solidFill>
                  <a:srgbClr val="44585F"/>
                </a:solidFill>
                <a:latin typeface="Matter" pitchFamily="2" charset="77"/>
                <a:ea typeface="+mn-ea"/>
                <a:cs typeface="Matter" pitchFamily="2" charset="77"/>
              </a:defRPr>
            </a:lvl2pPr>
            <a:lvl3pPr marL="1076325" indent="-361950" algn="l" defTabSz="914400" rtl="0" eaLnBrk="1" latinLnBrk="0" hangingPunct="1">
              <a:lnSpc>
                <a:spcPct val="90000"/>
              </a:lnSpc>
              <a:spcBef>
                <a:spcPts val="1000"/>
              </a:spcBef>
              <a:buFont typeface="Arial" panose="020B0604020202020204" pitchFamily="34" charset="0"/>
              <a:buChar char="•"/>
              <a:defRPr sz="2800" kern="1200">
                <a:solidFill>
                  <a:srgbClr val="44585F"/>
                </a:solidFill>
                <a:latin typeface="Matter" pitchFamily="2" charset="77"/>
                <a:ea typeface="+mn-ea"/>
                <a:cs typeface="Matter" pitchFamily="2" charset="77"/>
              </a:defRPr>
            </a:lvl3pPr>
            <a:lvl4pPr marL="1438275" indent="-361950" algn="l" defTabSz="914400" rtl="0" eaLnBrk="1" latinLnBrk="0" hangingPunct="1">
              <a:lnSpc>
                <a:spcPct val="90000"/>
              </a:lnSpc>
              <a:spcBef>
                <a:spcPts val="1000"/>
              </a:spcBef>
              <a:buFont typeface="Arial" panose="020B0604020202020204" pitchFamily="34" charset="0"/>
              <a:buChar char="•"/>
              <a:defRPr sz="2800" kern="1200">
                <a:solidFill>
                  <a:srgbClr val="44585F"/>
                </a:solidFill>
                <a:latin typeface="Matter" pitchFamily="2" charset="77"/>
                <a:ea typeface="+mn-ea"/>
                <a:cs typeface="Matter" pitchFamily="2" charset="77"/>
              </a:defRPr>
            </a:lvl4pPr>
            <a:lvl5pPr marL="1790700" indent="-352425" algn="l" defTabSz="914400" rtl="0" eaLnBrk="1" latinLnBrk="0" hangingPunct="1">
              <a:lnSpc>
                <a:spcPct val="90000"/>
              </a:lnSpc>
              <a:spcBef>
                <a:spcPts val="1000"/>
              </a:spcBef>
              <a:buFont typeface="Arial" panose="020B0604020202020204" pitchFamily="34" charset="0"/>
              <a:buChar char="•"/>
              <a:defRPr sz="2800" kern="1200">
                <a:solidFill>
                  <a:srgbClr val="44585F"/>
                </a:solidFill>
                <a:latin typeface="Matter" pitchFamily="2" charset="77"/>
                <a:ea typeface="+mn-ea"/>
                <a:cs typeface="Matter"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Matter" panose="020B0604020202020204" charset="0"/>
                <a:cs typeface="Matter" panose="020B0604020202020204" charset="0"/>
              </a:rPr>
              <a:t>From Tuesday 31</a:t>
            </a:r>
            <a:r>
              <a:rPr lang="en-US" sz="1800" baseline="30000">
                <a:latin typeface="Matter" panose="020B0604020202020204" charset="0"/>
                <a:cs typeface="Matter" panose="020B0604020202020204" charset="0"/>
              </a:rPr>
              <a:t>st</a:t>
            </a:r>
            <a:r>
              <a:rPr lang="en-US" sz="1800">
                <a:latin typeface="Matter" panose="020B0604020202020204" charset="0"/>
                <a:cs typeface="Matter" panose="020B0604020202020204" charset="0"/>
              </a:rPr>
              <a:t> March 2026, we will be using the Grid Operations Customer Portal to view and respond to outage notifications.</a:t>
            </a:r>
          </a:p>
          <a:p>
            <a:r>
              <a:rPr lang="en-US" sz="1800">
                <a:latin typeface="Matter" panose="020B0604020202020204" charset="0"/>
                <a:cs typeface="Matter" panose="020B0604020202020204" charset="0"/>
              </a:rPr>
              <a:t>You will continue to receive email alerts when a notification has been created that impacts you.</a:t>
            </a:r>
          </a:p>
          <a:p>
            <a:r>
              <a:rPr lang="en-US" sz="1800">
                <a:latin typeface="Matter" panose="020B0604020202020204" charset="0"/>
                <a:cs typeface="Matter" panose="020B0604020202020204" charset="0"/>
              </a:rPr>
              <a:t>In January, we will email our Connected Parties directly with instructions on how to set-up access.</a:t>
            </a:r>
          </a:p>
          <a:p>
            <a:pPr marL="0" indent="0">
              <a:buNone/>
            </a:pPr>
            <a:r>
              <a:rPr lang="en-US" sz="1800">
                <a:latin typeface="Matter" panose="020B0604020202020204" charset="0"/>
                <a:cs typeface="Matter" panose="020B0604020202020204" charset="0"/>
              </a:rPr>
              <a:t>If you’re not yet registered as an interested participant and would like to be, contact </a:t>
            </a:r>
            <a:r>
              <a:rPr lang="en-NZ" sz="1800">
                <a:latin typeface="Matter" panose="020B0604020202020204" charset="0"/>
                <a:cs typeface="Matter" panose="020B0604020202020204" charset="0"/>
                <a:hlinkClick r:id="rId2"/>
              </a:rPr>
              <a:t>outageplanners@transpower.co.nz</a:t>
            </a:r>
            <a:r>
              <a:rPr lang="en-NZ" sz="1800">
                <a:latin typeface="Matter" panose="020B0604020202020204" charset="0"/>
                <a:cs typeface="Matter" panose="020B0604020202020204" charset="0"/>
              </a:rPr>
              <a:t> and we will make sure you’re ready to in March 2026.</a:t>
            </a:r>
          </a:p>
        </p:txBody>
      </p:sp>
      <p:pic>
        <p:nvPicPr>
          <p:cNvPr id="9" name="Graphic 8">
            <a:extLst>
              <a:ext uri="{FF2B5EF4-FFF2-40B4-BE49-F238E27FC236}">
                <a16:creationId xmlns:a16="http://schemas.microsoft.com/office/drawing/2014/main" id="{CB212F8D-59B7-20F5-721A-B2AAA3FC904E}"/>
              </a:ext>
            </a:extLst>
          </p:cNvPr>
          <p:cNvPicPr>
            <a:picLocks noChangeAspect="1"/>
          </p:cNvPicPr>
          <p:nvPr/>
        </p:nvPicPr>
        <p:blipFill>
          <a:blip r:embed="rId3">
            <a:extLst>
              <a:ext uri="{96DAC541-7B7A-43D3-8B79-37D633B846F1}">
                <asvg:svgBlip xmlns:asvg="http://schemas.microsoft.com/office/drawing/2016/SVG/main" r:embed="rId4"/>
              </a:ext>
            </a:extLst>
          </a:blip>
          <a:srcRect l="25130" b="33062"/>
          <a:stretch>
            <a:fillRect/>
          </a:stretch>
        </p:blipFill>
        <p:spPr>
          <a:xfrm>
            <a:off x="6369507" y="1928387"/>
            <a:ext cx="4030225" cy="4041805"/>
          </a:xfrm>
          <a:prstGeom prst="rect">
            <a:avLst/>
          </a:prstGeom>
        </p:spPr>
      </p:pic>
    </p:spTree>
    <p:extLst>
      <p:ext uri="{BB962C8B-B14F-4D97-AF65-F5344CB8AC3E}">
        <p14:creationId xmlns:p14="http://schemas.microsoft.com/office/powerpoint/2010/main" val="3261135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C4DF-8720-FEE5-AE0E-7EDF009F44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E1F716-965B-EBE1-0FED-6A1F332D6ACC}"/>
              </a:ext>
            </a:extLst>
          </p:cNvPr>
          <p:cNvSpPr>
            <a:spLocks noGrp="1"/>
          </p:cNvSpPr>
          <p:nvPr>
            <p:ph type="ctrTitle"/>
          </p:nvPr>
        </p:nvSpPr>
        <p:spPr>
          <a:xfrm>
            <a:off x="695324" y="5104969"/>
            <a:ext cx="9972675" cy="647650"/>
          </a:xfrm>
        </p:spPr>
        <p:txBody>
          <a:bodyPr>
            <a:noAutofit/>
          </a:bodyPr>
          <a:lstStyle/>
          <a:p>
            <a:r>
              <a:rPr lang="en-US" sz="3600">
                <a:solidFill>
                  <a:srgbClr val="FFFFFF"/>
                </a:solidFill>
              </a:rPr>
              <a:t>Operational update</a:t>
            </a:r>
            <a:endParaRPr lang="en-US" sz="3600">
              <a:solidFill>
                <a:srgbClr val="FFFFFF"/>
              </a:solidFill>
              <a:cs typeface="Calibri"/>
            </a:endParaRPr>
          </a:p>
        </p:txBody>
      </p:sp>
      <p:sp>
        <p:nvSpPr>
          <p:cNvPr id="5" name="Subtitle 1">
            <a:extLst>
              <a:ext uri="{FF2B5EF4-FFF2-40B4-BE49-F238E27FC236}">
                <a16:creationId xmlns:a16="http://schemas.microsoft.com/office/drawing/2014/main" id="{4F138758-3013-228E-2807-CA0211A13259}"/>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17A84695-A6C2-CE69-F016-904C56414566}"/>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672D125A-D730-E841-01AA-FC8F5441B2FB}"/>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1777846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D275-6E9D-42ED-1AB1-D463B676B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6E6CB-6CAD-D623-EC56-9319155C0C06}"/>
              </a:ext>
            </a:extLst>
          </p:cNvPr>
          <p:cNvSpPr txBox="1">
            <a:spLocks/>
          </p:cNvSpPr>
          <p:nvPr/>
        </p:nvSpPr>
        <p:spPr>
          <a:xfrm>
            <a:off x="480480" y="262125"/>
            <a:ext cx="4417523" cy="175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28 October 2025 Hawke’s Bay LOS</a:t>
            </a:r>
          </a:p>
        </p:txBody>
      </p:sp>
      <p:pic>
        <p:nvPicPr>
          <p:cNvPr id="6" name="Picture 5" descr="A map of the island&#10;&#10;AI-generated content may be incorrect.">
            <a:extLst>
              <a:ext uri="{FF2B5EF4-FFF2-40B4-BE49-F238E27FC236}">
                <a16:creationId xmlns:a16="http://schemas.microsoft.com/office/drawing/2014/main" id="{E2C180E9-E2D4-AE3F-35A2-F90837370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971" y="262125"/>
            <a:ext cx="6724091" cy="6106869"/>
          </a:xfrm>
          <a:prstGeom prst="rect">
            <a:avLst/>
          </a:prstGeom>
          <a:ln w="19050">
            <a:solidFill>
              <a:schemeClr val="tx1"/>
            </a:solidFill>
          </a:ln>
        </p:spPr>
      </p:pic>
      <p:sp>
        <p:nvSpPr>
          <p:cNvPr id="11" name="Rectangle 10">
            <a:extLst>
              <a:ext uri="{FF2B5EF4-FFF2-40B4-BE49-F238E27FC236}">
                <a16:creationId xmlns:a16="http://schemas.microsoft.com/office/drawing/2014/main" id="{86E129B9-DFA0-B697-D9BF-3CA776065D21}"/>
              </a:ext>
            </a:extLst>
          </p:cNvPr>
          <p:cNvSpPr/>
          <p:nvPr/>
        </p:nvSpPr>
        <p:spPr>
          <a:xfrm>
            <a:off x="390419" y="1916264"/>
            <a:ext cx="4949552" cy="4277802"/>
          </a:xfrm>
          <a:prstGeom prst="rect">
            <a:avLst/>
          </a:prstGeom>
        </p:spPr>
        <p:txBody>
          <a:bodyPr wrap="square" lIns="91440" tIns="45720" rIns="91440" bIns="45720" anchor="t">
            <a:noAutofit/>
          </a:bodyPr>
          <a:lstStyle/>
          <a:p>
            <a:pPr marL="342900" indent="-342900">
              <a:lnSpc>
                <a:spcPct val="150000"/>
              </a:lnSpc>
              <a:buFont typeface="Arial" panose="020B0604020202020204" pitchFamily="34" charset="0"/>
              <a:buChar char="•"/>
            </a:pPr>
            <a:r>
              <a:rPr lang="en-NZ" sz="2000">
                <a:cs typeface="Calibri"/>
              </a:rPr>
              <a:t>02:33: Double circuit tripping of the two 220kV circuits between Hawke’s Bay and Wairakei (Taupo).</a:t>
            </a:r>
          </a:p>
          <a:p>
            <a:pPr marL="342900" indent="-342900">
              <a:lnSpc>
                <a:spcPct val="150000"/>
              </a:lnSpc>
              <a:buFont typeface="Arial" panose="020B0604020202020204" pitchFamily="34" charset="0"/>
              <a:buChar char="•"/>
            </a:pPr>
            <a:r>
              <a:rPr lang="en-NZ" sz="2000">
                <a:cs typeface="Calibri"/>
              </a:rPr>
              <a:t>Loss of 120 MW load (including Napier, Hastings &amp; Gisborne)</a:t>
            </a:r>
          </a:p>
          <a:p>
            <a:pPr marL="342900" indent="-342900">
              <a:lnSpc>
                <a:spcPct val="150000"/>
              </a:lnSpc>
              <a:buFont typeface="Arial" panose="020B0604020202020204" pitchFamily="34" charset="0"/>
              <a:buChar char="•"/>
            </a:pPr>
            <a:r>
              <a:rPr lang="en-NZ" sz="2000">
                <a:cs typeface="Calibri"/>
              </a:rPr>
              <a:t>Loss of 135 MW generation.</a:t>
            </a:r>
          </a:p>
          <a:p>
            <a:pPr marL="342900" indent="-342900">
              <a:lnSpc>
                <a:spcPct val="150000"/>
              </a:lnSpc>
              <a:buFont typeface="Arial" panose="020B0604020202020204" pitchFamily="34" charset="0"/>
              <a:buChar char="•"/>
            </a:pPr>
            <a:r>
              <a:rPr lang="en-NZ" sz="2000">
                <a:cs typeface="Calibri"/>
              </a:rPr>
              <a:t>02:51:  Grid Emergency declared and restoration initiated.</a:t>
            </a:r>
          </a:p>
          <a:p>
            <a:pPr marL="342900" indent="-342900">
              <a:lnSpc>
                <a:spcPct val="150000"/>
              </a:lnSpc>
              <a:buFont typeface="Arial" panose="020B0604020202020204" pitchFamily="34" charset="0"/>
              <a:buChar char="•"/>
            </a:pPr>
            <a:r>
              <a:rPr lang="en-NZ" sz="2000">
                <a:cs typeface="Calibri"/>
              </a:rPr>
              <a:t>04:40:  Restoration completed</a:t>
            </a:r>
          </a:p>
          <a:p>
            <a:pPr marL="342900" indent="-342900">
              <a:buFont typeface="Arial" panose="020B0604020202020204" pitchFamily="34" charset="0"/>
              <a:buChar char="•"/>
            </a:pPr>
            <a:endParaRPr lang="en-NZ" sz="2400">
              <a:cs typeface="Calibri"/>
            </a:endParaRPr>
          </a:p>
          <a:p>
            <a:pPr marL="342900" indent="-342900">
              <a:buFont typeface="Arial" panose="020B0604020202020204" pitchFamily="34" charset="0"/>
              <a:buChar char="•"/>
            </a:pPr>
            <a:endParaRPr lang="en-NZ" sz="2400">
              <a:cs typeface="Calibri"/>
            </a:endParaRPr>
          </a:p>
        </p:txBody>
      </p:sp>
    </p:spTree>
    <p:extLst>
      <p:ext uri="{BB962C8B-B14F-4D97-AF65-F5344CB8AC3E}">
        <p14:creationId xmlns:p14="http://schemas.microsoft.com/office/powerpoint/2010/main" val="4161737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D3D1-6204-3772-07F2-831A6DD5D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3314A-FCBC-2F6D-9760-54224171F66A}"/>
              </a:ext>
            </a:extLst>
          </p:cNvPr>
          <p:cNvSpPr txBox="1">
            <a:spLocks/>
          </p:cNvSpPr>
          <p:nvPr/>
        </p:nvSpPr>
        <p:spPr>
          <a:xfrm>
            <a:off x="480480" y="262125"/>
            <a:ext cx="10457151" cy="175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28 October 2025 Morning Peak Low Residual</a:t>
            </a:r>
          </a:p>
        </p:txBody>
      </p:sp>
      <p:sp>
        <p:nvSpPr>
          <p:cNvPr id="11" name="Rectangle 10">
            <a:extLst>
              <a:ext uri="{FF2B5EF4-FFF2-40B4-BE49-F238E27FC236}">
                <a16:creationId xmlns:a16="http://schemas.microsoft.com/office/drawing/2014/main" id="{9D602E03-358F-0FE9-6766-7A90D4E5C9E6}"/>
              </a:ext>
            </a:extLst>
          </p:cNvPr>
          <p:cNvSpPr/>
          <p:nvPr/>
        </p:nvSpPr>
        <p:spPr>
          <a:xfrm>
            <a:off x="390419" y="1916264"/>
            <a:ext cx="4949552" cy="4277802"/>
          </a:xfrm>
          <a:prstGeom prst="rect">
            <a:avLst/>
          </a:prstGeom>
        </p:spPr>
        <p:txBody>
          <a:bodyPr wrap="square" lIns="91440" tIns="45720" rIns="91440" bIns="45720" anchor="t">
            <a:noAutofit/>
          </a:bodyPr>
          <a:lstStyle/>
          <a:p>
            <a:pPr marL="342900" indent="-342900">
              <a:buFont typeface="Arial" panose="020B0604020202020204" pitchFamily="34" charset="0"/>
              <a:buChar char="•"/>
            </a:pPr>
            <a:endParaRPr lang="en-NZ" sz="2400">
              <a:cs typeface="Calibri"/>
            </a:endParaRPr>
          </a:p>
          <a:p>
            <a:pPr marL="342900" indent="-342900">
              <a:buFont typeface="Arial" panose="020B0604020202020204" pitchFamily="34" charset="0"/>
              <a:buChar char="•"/>
            </a:pPr>
            <a:endParaRPr lang="en-NZ" sz="2400">
              <a:cs typeface="Calibri"/>
            </a:endParaRPr>
          </a:p>
        </p:txBody>
      </p:sp>
      <p:sp>
        <p:nvSpPr>
          <p:cNvPr id="3" name="Rectangle 2">
            <a:extLst>
              <a:ext uri="{FF2B5EF4-FFF2-40B4-BE49-F238E27FC236}">
                <a16:creationId xmlns:a16="http://schemas.microsoft.com/office/drawing/2014/main" id="{022FEC5D-F597-B319-511F-7D783D87B65A}"/>
              </a:ext>
            </a:extLst>
          </p:cNvPr>
          <p:cNvSpPr/>
          <p:nvPr/>
        </p:nvSpPr>
        <p:spPr>
          <a:xfrm>
            <a:off x="480480" y="1484389"/>
            <a:ext cx="11352927" cy="4541652"/>
          </a:xfrm>
          <a:prstGeom prst="rect">
            <a:avLst/>
          </a:prstGeom>
        </p:spPr>
        <p:txBody>
          <a:bodyPr wrap="square" lIns="91440" tIns="45720" rIns="91440" bIns="45720" anchor="t">
            <a:noAutofit/>
          </a:bodyPr>
          <a:lstStyle/>
          <a:p>
            <a:pPr marL="342900" indent="-342900">
              <a:lnSpc>
                <a:spcPct val="150000"/>
              </a:lnSpc>
              <a:buFont typeface="Arial" panose="020B0604020202020204" pitchFamily="34" charset="0"/>
              <a:buChar char="•"/>
            </a:pPr>
            <a:r>
              <a:rPr lang="en-NZ" sz="2400">
                <a:cs typeface="Calibri"/>
              </a:rPr>
              <a:t>Low residual was identified for the morning peak in the 06:30 NRSS schedule.</a:t>
            </a:r>
          </a:p>
          <a:p>
            <a:pPr marL="800100" lvl="1" indent="-342900">
              <a:lnSpc>
                <a:spcPct val="150000"/>
              </a:lnSpc>
              <a:buFont typeface="Arial" panose="020B0604020202020204" pitchFamily="34" charset="0"/>
              <a:buChar char="•"/>
            </a:pPr>
            <a:r>
              <a:rPr lang="en-NZ" sz="2400">
                <a:cs typeface="Calibri"/>
              </a:rPr>
              <a:t>&lt;200 MW NI residual at 08:00.</a:t>
            </a:r>
          </a:p>
          <a:p>
            <a:pPr marL="342900" indent="-342900">
              <a:lnSpc>
                <a:spcPct val="150000"/>
              </a:lnSpc>
              <a:buFont typeface="Arial" panose="020B0604020202020204" pitchFamily="34" charset="0"/>
              <a:buChar char="•"/>
            </a:pPr>
            <a:r>
              <a:rPr lang="en-NZ" sz="2400">
                <a:cs typeface="Calibri"/>
              </a:rPr>
              <a:t>A CAN was issued to notify the industry.</a:t>
            </a:r>
          </a:p>
          <a:p>
            <a:pPr marL="342900" indent="-342900">
              <a:lnSpc>
                <a:spcPct val="150000"/>
              </a:lnSpc>
              <a:buFont typeface="Arial" panose="020B0604020202020204" pitchFamily="34" charset="0"/>
              <a:buChar char="•"/>
            </a:pPr>
            <a:r>
              <a:rPr lang="en-NZ" sz="2400">
                <a:cs typeface="Calibri"/>
              </a:rPr>
              <a:t>Cause: Relatively small reductions across multiple generators.</a:t>
            </a:r>
          </a:p>
          <a:p>
            <a:pPr marL="800100" lvl="1" indent="-342900">
              <a:lnSpc>
                <a:spcPct val="150000"/>
              </a:lnSpc>
              <a:buFont typeface="Arial" panose="020B0604020202020204" pitchFamily="34" charset="0"/>
              <a:buChar char="•"/>
            </a:pPr>
            <a:r>
              <a:rPr lang="en-NZ" sz="2400">
                <a:cs typeface="Calibri"/>
              </a:rPr>
              <a:t>These added up to a ~400 MW drop in NI generation for the morning peak (when comparing 02:00 and 06:30 schedules).</a:t>
            </a:r>
          </a:p>
          <a:p>
            <a:pPr marL="342900" indent="-342900">
              <a:lnSpc>
                <a:spcPct val="150000"/>
              </a:lnSpc>
              <a:buFont typeface="Arial" panose="020B0604020202020204" pitchFamily="34" charset="0"/>
              <a:buChar char="•"/>
            </a:pPr>
            <a:r>
              <a:rPr lang="en-NZ" sz="2400">
                <a:cs typeface="Calibri"/>
              </a:rPr>
              <a:t>Actual residual over the peak exceeded 200 MW.  </a:t>
            </a:r>
          </a:p>
          <a:p>
            <a:pPr marL="800100" lvl="1" indent="-342900">
              <a:lnSpc>
                <a:spcPct val="150000"/>
              </a:lnSpc>
              <a:buFont typeface="Arial" panose="020B0604020202020204" pitchFamily="34" charset="0"/>
              <a:buChar char="•"/>
            </a:pPr>
            <a:r>
              <a:rPr lang="en-NZ" sz="2400">
                <a:cs typeface="Calibri"/>
              </a:rPr>
              <a:t>Wind generation was slightly higher than forecast.</a:t>
            </a:r>
          </a:p>
          <a:p>
            <a:endParaRPr lang="en-NZ" sz="2400">
              <a:cs typeface="Calibri"/>
            </a:endParaRPr>
          </a:p>
        </p:txBody>
      </p:sp>
    </p:spTree>
    <p:extLst>
      <p:ext uri="{BB962C8B-B14F-4D97-AF65-F5344CB8AC3E}">
        <p14:creationId xmlns:p14="http://schemas.microsoft.com/office/powerpoint/2010/main" val="495240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DCA66-8F57-95C6-AC0A-8805A7CDBB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3315E4-9D07-C7E9-2CA7-92D5AB19AA80}"/>
              </a:ext>
            </a:extLst>
          </p:cNvPr>
          <p:cNvSpPr>
            <a:spLocks noGrp="1"/>
          </p:cNvSpPr>
          <p:nvPr>
            <p:ph type="ctrTitle"/>
          </p:nvPr>
        </p:nvSpPr>
        <p:spPr>
          <a:xfrm>
            <a:off x="695324" y="5104969"/>
            <a:ext cx="11249026" cy="647650"/>
          </a:xfrm>
        </p:spPr>
        <p:txBody>
          <a:bodyPr>
            <a:noAutofit/>
          </a:bodyPr>
          <a:lstStyle/>
          <a:p>
            <a:r>
              <a:rPr lang="en-US" sz="3600"/>
              <a:t>Consultations, publications, and events</a:t>
            </a:r>
            <a:endParaRPr lang="en-US"/>
          </a:p>
        </p:txBody>
      </p:sp>
      <p:sp>
        <p:nvSpPr>
          <p:cNvPr id="5" name="Subtitle 1">
            <a:extLst>
              <a:ext uri="{FF2B5EF4-FFF2-40B4-BE49-F238E27FC236}">
                <a16:creationId xmlns:a16="http://schemas.microsoft.com/office/drawing/2014/main" id="{7173E0A5-A272-D1D0-8885-7A1198BDF698}"/>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77DCBF8C-B850-799F-2402-E264C2C897C4}"/>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44DA4665-3A88-EED3-DD78-C81BB8BACB80}"/>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2476028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9B18-B9C4-0AC8-BB4D-7102378E9593}"/>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1E46BFAE-5231-F9D9-1703-FC2AA64E0337}"/>
              </a:ext>
            </a:extLst>
          </p:cNvPr>
          <p:cNvSpPr txBox="1">
            <a:spLocks/>
          </p:cNvSpPr>
          <p:nvPr/>
        </p:nvSpPr>
        <p:spPr>
          <a:xfrm>
            <a:off x="448292" y="405094"/>
            <a:ext cx="946166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Consultations, publications, and events</a:t>
            </a:r>
          </a:p>
        </p:txBody>
      </p:sp>
      <p:sp>
        <p:nvSpPr>
          <p:cNvPr id="5" name="TextBox 4">
            <a:extLst>
              <a:ext uri="{FF2B5EF4-FFF2-40B4-BE49-F238E27FC236}">
                <a16:creationId xmlns:a16="http://schemas.microsoft.com/office/drawing/2014/main" id="{A284E698-84C3-5756-B22F-7B28F6D8B27F}"/>
              </a:ext>
            </a:extLst>
          </p:cNvPr>
          <p:cNvSpPr txBox="1"/>
          <p:nvPr/>
        </p:nvSpPr>
        <p:spPr>
          <a:xfrm>
            <a:off x="353042" y="1178254"/>
            <a:ext cx="7327918" cy="5355312"/>
          </a:xfrm>
          <a:prstGeom prst="rect">
            <a:avLst/>
          </a:prstGeom>
          <a:noFill/>
        </p:spPr>
        <p:txBody>
          <a:bodyPr wrap="square" lIns="91440" tIns="45720" rIns="91440" bIns="45720" anchor="t">
            <a:spAutoFit/>
          </a:bodyPr>
          <a:lstStyle/>
          <a:p>
            <a:pPr>
              <a:spcAft>
                <a:spcPts val="1800"/>
              </a:spcAft>
            </a:pPr>
            <a:r>
              <a:rPr lang="en-NZ">
                <a:ea typeface="Calibri"/>
                <a:cs typeface="Calibri"/>
              </a:rPr>
              <a:t>We received 6 submissions to our</a:t>
            </a:r>
            <a:r>
              <a:rPr lang="en-NZ">
                <a:solidFill>
                  <a:srgbClr val="373F4C"/>
                </a:solidFill>
                <a:ea typeface="Calibri"/>
                <a:cs typeface="Calibri"/>
              </a:rPr>
              <a:t> </a:t>
            </a:r>
            <a:r>
              <a:rPr lang="en-NZ" b="1">
                <a:solidFill>
                  <a:srgbClr val="373F4C"/>
                </a:solidFill>
                <a:ea typeface="Calibri"/>
                <a:cs typeface="Calibri"/>
                <a:hlinkClick r:id="rId3"/>
              </a:rPr>
              <a:t>draft SOSFIP amendment proposal consultation</a:t>
            </a:r>
            <a:r>
              <a:rPr lang="en-NZ">
                <a:ea typeface="Calibri"/>
                <a:cs typeface="Calibri"/>
              </a:rPr>
              <a:t>. Thanks to those who submitted. The period for cross-submissions closes at 5pm today! </a:t>
            </a:r>
          </a:p>
          <a:p>
            <a:pPr>
              <a:spcAft>
                <a:spcPts val="1800"/>
              </a:spcAft>
            </a:pPr>
            <a:r>
              <a:rPr lang="en-NZ">
                <a:ea typeface="Calibri"/>
                <a:cs typeface="Calibri"/>
              </a:rPr>
              <a:t>The </a:t>
            </a:r>
            <a:r>
              <a:rPr lang="en-US" b="1">
                <a:ea typeface="Calibri"/>
                <a:cs typeface="Calibri"/>
                <a:hlinkClick r:id="rId4"/>
              </a:rPr>
              <a:t>2026 SOSA reference case assumptions and sensitivities </a:t>
            </a:r>
            <a:r>
              <a:rPr lang="en-NZ">
                <a:ea typeface="Calibri"/>
                <a:cs typeface="Calibri"/>
              </a:rPr>
              <a:t>consultation is open. Submissions are due by 5pm Monday 24 November. </a:t>
            </a:r>
          </a:p>
          <a:p>
            <a:pPr>
              <a:spcAft>
                <a:spcPts val="1800"/>
              </a:spcAft>
            </a:pPr>
            <a:r>
              <a:rPr lang="en-NZ">
                <a:ea typeface="Calibri"/>
                <a:cs typeface="Calibri"/>
              </a:rPr>
              <a:t>Last week we published our </a:t>
            </a:r>
            <a:r>
              <a:rPr lang="en-NZ" b="1">
                <a:ea typeface="Calibri"/>
                <a:cs typeface="Calibri"/>
                <a:hlinkClick r:id="rId5"/>
              </a:rPr>
              <a:t>CACTIS summary of submissions and recommendations</a:t>
            </a:r>
            <a:r>
              <a:rPr lang="en-NZ">
                <a:ea typeface="Calibri"/>
                <a:cs typeface="Calibri"/>
              </a:rPr>
              <a:t> to the recent CACTIS consultation. </a:t>
            </a:r>
          </a:p>
          <a:p>
            <a:pPr>
              <a:spcAft>
                <a:spcPts val="1800"/>
              </a:spcAft>
            </a:pPr>
            <a:r>
              <a:rPr lang="en-NZ">
                <a:ea typeface="Calibri"/>
                <a:cs typeface="Calibri"/>
              </a:rPr>
              <a:t>Our</a:t>
            </a:r>
            <a:r>
              <a:rPr lang="en-NZ">
                <a:solidFill>
                  <a:srgbClr val="373F4C"/>
                </a:solidFill>
                <a:ea typeface="Calibri"/>
                <a:cs typeface="Calibri"/>
              </a:rPr>
              <a:t> </a:t>
            </a:r>
            <a:r>
              <a:rPr lang="en-NZ" b="1">
                <a:solidFill>
                  <a:srgbClr val="373F4C"/>
                </a:solidFill>
                <a:ea typeface="Calibri"/>
                <a:cs typeface="Calibri"/>
                <a:hlinkClick r:id="rId6"/>
              </a:rPr>
              <a:t>2025 Ancillary Services tender</a:t>
            </a:r>
            <a:r>
              <a:rPr lang="en-NZ" b="1">
                <a:solidFill>
                  <a:srgbClr val="373F4C"/>
                </a:solidFill>
                <a:ea typeface="Calibri"/>
                <a:cs typeface="Calibri"/>
              </a:rPr>
              <a:t> </a:t>
            </a:r>
            <a:r>
              <a:rPr lang="en-NZ">
                <a:ea typeface="Calibri"/>
                <a:cs typeface="Calibri"/>
              </a:rPr>
              <a:t>closed last Wednesday, we are now processing the tender responses as we work to contract the successful providers by early December. </a:t>
            </a:r>
            <a:endParaRPr lang="en-US"/>
          </a:p>
          <a:p>
            <a:pPr>
              <a:spcAft>
                <a:spcPts val="1800"/>
              </a:spcAft>
            </a:pPr>
            <a:r>
              <a:rPr lang="en-NZ">
                <a:ea typeface="Calibri"/>
                <a:cs typeface="Calibri"/>
              </a:rPr>
              <a:t>The October </a:t>
            </a:r>
            <a:r>
              <a:rPr lang="en-NZ" b="1">
                <a:solidFill>
                  <a:srgbClr val="373F4C"/>
                </a:solidFill>
                <a:ea typeface="Calibri"/>
                <a:cs typeface="Calibri"/>
                <a:hlinkClick r:id="rId7"/>
              </a:rPr>
              <a:t>Energy Security Outlook</a:t>
            </a:r>
            <a:r>
              <a:rPr lang="en-NZ">
                <a:solidFill>
                  <a:srgbClr val="373F4C"/>
                </a:solidFill>
                <a:ea typeface="Calibri"/>
                <a:cs typeface="Calibri"/>
              </a:rPr>
              <a:t> is available on our website</a:t>
            </a:r>
            <a:r>
              <a:rPr lang="en-NZ">
                <a:ea typeface="Calibri"/>
                <a:cs typeface="Calibri"/>
              </a:rPr>
              <a:t>. </a:t>
            </a:r>
          </a:p>
          <a:p>
            <a:pPr>
              <a:spcAft>
                <a:spcPts val="1800"/>
              </a:spcAft>
            </a:pPr>
            <a:r>
              <a:rPr lang="en-NZ">
                <a:ea typeface="Calibri"/>
                <a:cs typeface="Calibri"/>
              </a:rPr>
              <a:t>The </a:t>
            </a:r>
            <a:r>
              <a:rPr lang="en-NZ" b="1" err="1">
                <a:ea typeface="Calibri"/>
                <a:cs typeface="Calibri"/>
              </a:rPr>
              <a:t>GridEx</a:t>
            </a:r>
            <a:r>
              <a:rPr lang="en-NZ">
                <a:ea typeface="Calibri"/>
                <a:cs typeface="Calibri"/>
              </a:rPr>
              <a:t> </a:t>
            </a:r>
            <a:r>
              <a:rPr lang="en-NZ" b="1">
                <a:ea typeface="Calibri"/>
                <a:cs typeface="Calibri"/>
              </a:rPr>
              <a:t>industry exercise is taking place on 17/18 Novembe</a:t>
            </a:r>
            <a:r>
              <a:rPr lang="en-NZ">
                <a:ea typeface="Calibri"/>
                <a:cs typeface="Calibri"/>
              </a:rPr>
              <a:t>r, any queries contact </a:t>
            </a:r>
            <a:r>
              <a:rPr lang="en-NZ">
                <a:ea typeface="Calibri"/>
                <a:cs typeface="Calibri"/>
                <a:hlinkClick r:id="rId8"/>
              </a:rPr>
              <a:t>GridEx@transpower.co.nz</a:t>
            </a:r>
            <a:r>
              <a:rPr lang="en-NZ" b="1">
                <a:ea typeface="Calibri"/>
                <a:cs typeface="Calibri"/>
              </a:rPr>
              <a:t> </a:t>
            </a:r>
          </a:p>
          <a:p>
            <a:pPr>
              <a:spcAft>
                <a:spcPts val="1800"/>
              </a:spcAft>
            </a:pPr>
            <a:r>
              <a:rPr lang="en-NZ">
                <a:ea typeface="Calibri"/>
                <a:cs typeface="Calibri"/>
              </a:rPr>
              <a:t>  </a:t>
            </a:r>
          </a:p>
        </p:txBody>
      </p:sp>
      <p:pic>
        <p:nvPicPr>
          <p:cNvPr id="2" name="Picture 1">
            <a:extLst>
              <a:ext uri="{FF2B5EF4-FFF2-40B4-BE49-F238E27FC236}">
                <a16:creationId xmlns:a16="http://schemas.microsoft.com/office/drawing/2014/main" id="{42899AC9-2780-0838-28D5-1E1C7842BF57}"/>
              </a:ext>
            </a:extLst>
          </p:cNvPr>
          <p:cNvPicPr>
            <a:picLocks noChangeAspect="1"/>
          </p:cNvPicPr>
          <p:nvPr/>
        </p:nvPicPr>
        <p:blipFill>
          <a:blip r:embed="rId9"/>
          <a:srcRect l="39207" t="-1" r="25616" b="-1"/>
          <a:stretch/>
        </p:blipFill>
        <p:spPr>
          <a:xfrm>
            <a:off x="7929130" y="0"/>
            <a:ext cx="4262870" cy="6452906"/>
          </a:xfrm>
          <a:prstGeom prst="rect">
            <a:avLst/>
          </a:prstGeom>
          <a:noFill/>
        </p:spPr>
      </p:pic>
      <p:pic>
        <p:nvPicPr>
          <p:cNvPr id="6" name="Picture 5" descr="A computer screen with a diagram&#10;&#10;AI-generated content may be incorrect.">
            <a:extLst>
              <a:ext uri="{FF2B5EF4-FFF2-40B4-BE49-F238E27FC236}">
                <a16:creationId xmlns:a16="http://schemas.microsoft.com/office/drawing/2014/main" id="{B2F1BEDC-63BC-F28F-1B99-6FBAA528F859}"/>
              </a:ext>
            </a:extLst>
          </p:cNvPr>
          <p:cNvPicPr>
            <a:picLocks noChangeAspect="1"/>
          </p:cNvPicPr>
          <p:nvPr/>
        </p:nvPicPr>
        <p:blipFill>
          <a:blip r:embed="rId10"/>
          <a:srcRect l="47251" r="17784"/>
          <a:stretch/>
        </p:blipFill>
        <p:spPr>
          <a:xfrm>
            <a:off x="7929129" y="0"/>
            <a:ext cx="4262871" cy="6858000"/>
          </a:xfrm>
          <a:prstGeom prst="rect">
            <a:avLst/>
          </a:prstGeom>
        </p:spPr>
      </p:pic>
    </p:spTree>
    <p:extLst>
      <p:ext uri="{BB962C8B-B14F-4D97-AF65-F5344CB8AC3E}">
        <p14:creationId xmlns:p14="http://schemas.microsoft.com/office/powerpoint/2010/main" val="835209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28BA6C-9A25-8E43-9688-362CF4567FD1}"/>
              </a:ext>
            </a:extLst>
          </p:cNvPr>
          <p:cNvSpPr>
            <a:spLocks noGrp="1"/>
          </p:cNvSpPr>
          <p:nvPr>
            <p:ph type="body" sz="quarter" idx="10"/>
          </p:nvPr>
        </p:nvSpPr>
        <p:spPr>
          <a:xfrm>
            <a:off x="4028744" y="3297714"/>
            <a:ext cx="4134512" cy="993775"/>
          </a:xfrm>
        </p:spPr>
        <p:txBody>
          <a:bodyPr/>
          <a:lstStyle/>
          <a:p>
            <a:r>
              <a:rPr lang="en-US"/>
              <a:t>Please raise your hand </a:t>
            </a:r>
          </a:p>
        </p:txBody>
      </p:sp>
      <p:sp>
        <p:nvSpPr>
          <p:cNvPr id="3" name="TextBox 2">
            <a:extLst>
              <a:ext uri="{FF2B5EF4-FFF2-40B4-BE49-F238E27FC236}">
                <a16:creationId xmlns:a16="http://schemas.microsoft.com/office/drawing/2014/main" id="{F4B60154-9F4F-8993-B194-F2138EC839D3}"/>
              </a:ext>
            </a:extLst>
          </p:cNvPr>
          <p:cNvSpPr txBox="1"/>
          <p:nvPr/>
        </p:nvSpPr>
        <p:spPr>
          <a:xfrm>
            <a:off x="3506056" y="4716106"/>
            <a:ext cx="6210728" cy="369332"/>
          </a:xfrm>
          <a:prstGeom prst="rect">
            <a:avLst/>
          </a:prstGeom>
          <a:noFill/>
        </p:spPr>
        <p:txBody>
          <a:bodyPr wrap="square">
            <a:spAutoFit/>
          </a:bodyPr>
          <a:lstStyle/>
          <a:p>
            <a:pPr>
              <a:spcAft>
                <a:spcPts val="1800"/>
              </a:spcAft>
            </a:pPr>
            <a:r>
              <a:rPr lang="en-NZ" sz="1800">
                <a:solidFill>
                  <a:schemeClr val="bg1"/>
                </a:solidFill>
                <a:ea typeface="Calibri"/>
                <a:cs typeface="Calibri"/>
              </a:rPr>
              <a:t>If you have feedback let us know via our </a:t>
            </a:r>
            <a:r>
              <a:rPr lang="en-NZ" sz="1800" b="1">
                <a:solidFill>
                  <a:schemeClr val="bg1"/>
                </a:solidFill>
                <a:ea typeface="Calibri"/>
                <a:cs typeface="Calibri"/>
                <a:hlinkClick r:id="rId3">
                  <a:extLst>
                    <a:ext uri="{A12FA001-AC4F-418D-AE19-62706E023703}">
                      <ahyp:hlinkClr xmlns:ahyp="http://schemas.microsoft.com/office/drawing/2018/hyperlinkcolor" val="tx"/>
                    </a:ext>
                  </a:extLst>
                </a:hlinkClick>
              </a:rPr>
              <a:t>Feedback Form</a:t>
            </a:r>
            <a:endParaRPr lang="en-NZ" sz="1800" b="1">
              <a:solidFill>
                <a:schemeClr val="bg1"/>
              </a:solidFill>
              <a:ea typeface="Calibri"/>
              <a:cs typeface="Calibri"/>
            </a:endParaRPr>
          </a:p>
        </p:txBody>
      </p:sp>
      <p:sp>
        <p:nvSpPr>
          <p:cNvPr id="5" name="Text Placeholder 3">
            <a:extLst>
              <a:ext uri="{FF2B5EF4-FFF2-40B4-BE49-F238E27FC236}">
                <a16:creationId xmlns:a16="http://schemas.microsoft.com/office/drawing/2014/main" id="{77E8EFDE-A8BB-BECF-0B91-3D998E8DF74B}"/>
              </a:ext>
            </a:extLst>
          </p:cNvPr>
          <p:cNvSpPr txBox="1">
            <a:spLocks/>
          </p:cNvSpPr>
          <p:nvPr/>
        </p:nvSpPr>
        <p:spPr>
          <a:xfrm>
            <a:off x="4028744" y="2133579"/>
            <a:ext cx="4134512" cy="6008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Questions / Patai</a:t>
            </a:r>
          </a:p>
        </p:txBody>
      </p:sp>
    </p:spTree>
    <p:extLst>
      <p:ext uri="{BB962C8B-B14F-4D97-AF65-F5344CB8AC3E}">
        <p14:creationId xmlns:p14="http://schemas.microsoft.com/office/powerpoint/2010/main" val="3530525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09B5-E4B5-3A8F-4394-C4A57C33FBCA}"/>
              </a:ext>
            </a:extLst>
          </p:cNvPr>
          <p:cNvSpPr>
            <a:spLocks noGrp="1"/>
          </p:cNvSpPr>
          <p:nvPr>
            <p:ph type="ctrTitle"/>
          </p:nvPr>
        </p:nvSpPr>
        <p:spPr>
          <a:xfrm>
            <a:off x="575895" y="390651"/>
            <a:ext cx="5392882" cy="654482"/>
          </a:xfrm>
        </p:spPr>
        <p:txBody>
          <a:bodyPr>
            <a:normAutofit/>
          </a:bodyPr>
          <a:lstStyle/>
          <a:p>
            <a:r>
              <a:rPr lang="en-US" sz="3200">
                <a:solidFill>
                  <a:srgbClr val="00879E"/>
                </a:solidFill>
                <a:latin typeface="+mj-lt"/>
              </a:rPr>
              <a:t>Fortnightly Operations Update</a:t>
            </a:r>
            <a:endParaRPr lang="en-NZ" sz="3200">
              <a:solidFill>
                <a:srgbClr val="00879E"/>
              </a:solidFill>
              <a:latin typeface="+mj-lt"/>
            </a:endParaRPr>
          </a:p>
        </p:txBody>
      </p:sp>
      <p:sp>
        <p:nvSpPr>
          <p:cNvPr id="4" name="Picture Placeholder 3">
            <a:extLst>
              <a:ext uri="{FF2B5EF4-FFF2-40B4-BE49-F238E27FC236}">
                <a16:creationId xmlns:a16="http://schemas.microsoft.com/office/drawing/2014/main" id="{E9041160-132E-B243-E812-AA6C202C1004}"/>
              </a:ext>
            </a:extLst>
          </p:cNvPr>
          <p:cNvSpPr>
            <a:spLocks noGrp="1"/>
          </p:cNvSpPr>
          <p:nvPr>
            <p:ph type="pic" sz="quarter" idx="10"/>
          </p:nvPr>
        </p:nvSpPr>
        <p:spPr>
          <a:xfrm>
            <a:off x="7244222" y="1724538"/>
            <a:ext cx="4645914" cy="2017037"/>
          </a:xfrm>
        </p:spPr>
        <p:txBody>
          <a:bodyPr>
            <a:normAutofit/>
          </a:bodyPr>
          <a:lstStyle/>
          <a:p>
            <a:r>
              <a:rPr lang="en-US" sz="1800">
                <a:latin typeface="+mn-lt"/>
              </a:rPr>
              <a:t>6/7 August – Hawkes Bay Restoration Workshop</a:t>
            </a:r>
          </a:p>
          <a:p>
            <a:r>
              <a:rPr lang="en-US" sz="1800">
                <a:latin typeface="+mn-lt"/>
              </a:rPr>
              <a:t>13 August – Brief Transpower ICCP outage</a:t>
            </a:r>
            <a:endParaRPr lang="en-US" sz="1800">
              <a:latin typeface="+mn-lt"/>
              <a:ea typeface="Calibri"/>
              <a:cs typeface="Calibri"/>
            </a:endParaRPr>
          </a:p>
          <a:p>
            <a:r>
              <a:rPr lang="en-NZ" sz="1800">
                <a:solidFill>
                  <a:srgbClr val="FF0000"/>
                </a:solidFill>
                <a:latin typeface="+mn-lt"/>
                <a:ea typeface="Calibri"/>
                <a:cs typeface="Calibri"/>
              </a:rPr>
              <a:t>19 August – Insufficient transmission capacity Hawkes Bay (20/8)</a:t>
            </a:r>
            <a:endParaRPr lang="en-US" sz="1800">
              <a:solidFill>
                <a:srgbClr val="FF0000"/>
              </a:solidFill>
              <a:latin typeface="+mn-lt"/>
              <a:ea typeface="Calibri"/>
              <a:cs typeface="Calibri"/>
            </a:endParaRPr>
          </a:p>
        </p:txBody>
      </p:sp>
      <p:sp>
        <p:nvSpPr>
          <p:cNvPr id="6" name="Title 1">
            <a:extLst>
              <a:ext uri="{FF2B5EF4-FFF2-40B4-BE49-F238E27FC236}">
                <a16:creationId xmlns:a16="http://schemas.microsoft.com/office/drawing/2014/main" id="{19E307ED-113D-8E40-34A7-D73F8557BA66}"/>
              </a:ext>
            </a:extLst>
          </p:cNvPr>
          <p:cNvSpPr txBox="1">
            <a:spLocks/>
          </p:cNvSpPr>
          <p:nvPr/>
        </p:nvSpPr>
        <p:spPr>
          <a:xfrm>
            <a:off x="7244222" y="3808706"/>
            <a:ext cx="5143644" cy="6544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1" kern="1200">
                <a:solidFill>
                  <a:srgbClr val="00A3DB"/>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879E"/>
                </a:solidFill>
                <a:effectLst/>
                <a:uLnTx/>
                <a:uFillTx/>
                <a:latin typeface="Calibri Light" panose="020F0302020204030204"/>
                <a:ea typeface="+mj-ea"/>
                <a:cs typeface="+mj-cs"/>
              </a:rPr>
              <a:t>Looking Ahead</a:t>
            </a:r>
            <a:endParaRPr kumimoji="0" lang="en-NZ" sz="3200" b="1" i="0" u="none" strike="noStrike" kern="1200" cap="none" spc="0" normalizeH="0" baseline="0" noProof="0">
              <a:ln>
                <a:noFill/>
              </a:ln>
              <a:solidFill>
                <a:srgbClr val="00879E"/>
              </a:solidFill>
              <a:effectLst/>
              <a:uLnTx/>
              <a:uFillTx/>
              <a:latin typeface="Calibri Light" panose="020F0302020204030204"/>
              <a:ea typeface="+mj-ea"/>
              <a:cs typeface="+mj-cs"/>
            </a:endParaRPr>
          </a:p>
        </p:txBody>
      </p:sp>
      <p:graphicFrame>
        <p:nvGraphicFramePr>
          <p:cNvPr id="7" name="Table 6">
            <a:extLst>
              <a:ext uri="{FF2B5EF4-FFF2-40B4-BE49-F238E27FC236}">
                <a16:creationId xmlns:a16="http://schemas.microsoft.com/office/drawing/2014/main" id="{06D5CAFF-EC5D-11F0-6993-23D36CAC5E00}"/>
              </a:ext>
            </a:extLst>
          </p:cNvPr>
          <p:cNvGraphicFramePr>
            <a:graphicFrameLocks noGrp="1"/>
          </p:cNvGraphicFramePr>
          <p:nvPr>
            <p:extLst>
              <p:ext uri="{D42A27DB-BD31-4B8C-83A1-F6EECF244321}">
                <p14:modId xmlns:p14="http://schemas.microsoft.com/office/powerpoint/2010/main" val="351537279"/>
              </p:ext>
            </p:extLst>
          </p:nvPr>
        </p:nvGraphicFramePr>
        <p:xfrm>
          <a:off x="575897" y="1256675"/>
          <a:ext cx="6117134" cy="1341120"/>
        </p:xfrm>
        <a:graphic>
          <a:graphicData uri="http://schemas.openxmlformats.org/drawingml/2006/table">
            <a:tbl>
              <a:tblPr firstRow="1" bandRow="1">
                <a:tableStyleId>{5940675A-B579-460E-94D1-54222C63F5DA}</a:tableStyleId>
              </a:tblPr>
              <a:tblGrid>
                <a:gridCol w="4448591">
                  <a:extLst>
                    <a:ext uri="{9D8B030D-6E8A-4147-A177-3AD203B41FA5}">
                      <a16:colId xmlns:a16="http://schemas.microsoft.com/office/drawing/2014/main" val="2414895914"/>
                    </a:ext>
                  </a:extLst>
                </a:gridCol>
                <a:gridCol w="1668543">
                  <a:extLst>
                    <a:ext uri="{9D8B030D-6E8A-4147-A177-3AD203B41FA5}">
                      <a16:colId xmlns:a16="http://schemas.microsoft.com/office/drawing/2014/main" val="3045049141"/>
                    </a:ext>
                  </a:extLst>
                </a:gridCol>
              </a:tblGrid>
              <a:tr h="246851">
                <a:tc>
                  <a:txBody>
                    <a:bodyPr/>
                    <a:lstStyle/>
                    <a:p>
                      <a:r>
                        <a:rPr lang="en-US" sz="1600">
                          <a:solidFill>
                            <a:schemeClr val="bg1"/>
                          </a:solidFill>
                        </a:rPr>
                        <a:t>Number Unplanned Outages (EXN)</a:t>
                      </a:r>
                      <a:endParaRPr lang="en-NZ" sz="1600">
                        <a:solidFill>
                          <a:schemeClr val="bg1"/>
                        </a:solidFill>
                      </a:endParaRPr>
                    </a:p>
                  </a:txBody>
                  <a:tcPr>
                    <a:solidFill>
                      <a:schemeClr val="accent5"/>
                    </a:solidFill>
                  </a:tcPr>
                </a:tc>
                <a:tc>
                  <a:txBody>
                    <a:bodyPr/>
                    <a:lstStyle/>
                    <a:p>
                      <a:pPr algn="ctr"/>
                      <a:r>
                        <a:rPr lang="en-US" sz="1600">
                          <a:solidFill>
                            <a:schemeClr val="tx1"/>
                          </a:solidFill>
                        </a:rPr>
                        <a:t>12</a:t>
                      </a:r>
                      <a:endParaRPr lang="en-NZ" sz="1600">
                        <a:solidFill>
                          <a:schemeClr val="tx1"/>
                        </a:solidFill>
                      </a:endParaRPr>
                    </a:p>
                  </a:txBody>
                  <a:tcPr/>
                </a:tc>
                <a:extLst>
                  <a:ext uri="{0D108BD9-81ED-4DB2-BD59-A6C34878D82A}">
                    <a16:rowId xmlns:a16="http://schemas.microsoft.com/office/drawing/2014/main" val="3308085518"/>
                  </a:ext>
                </a:extLst>
              </a:tr>
              <a:tr h="262776">
                <a:tc>
                  <a:txBody>
                    <a:bodyPr/>
                    <a:lstStyle/>
                    <a:p>
                      <a:r>
                        <a:rPr lang="en-US" sz="1600">
                          <a:solidFill>
                            <a:schemeClr val="bg1"/>
                          </a:solidFill>
                        </a:rPr>
                        <a:t>Number Under Frequency Events</a:t>
                      </a:r>
                      <a:endParaRPr lang="en-NZ" sz="1600">
                        <a:solidFill>
                          <a:schemeClr val="bg1"/>
                        </a:solidFill>
                      </a:endParaRPr>
                    </a:p>
                  </a:txBody>
                  <a:tcPr>
                    <a:solidFill>
                      <a:schemeClr val="accent5"/>
                    </a:solidFill>
                  </a:tcPr>
                </a:tc>
                <a:tc>
                  <a:txBody>
                    <a:bodyPr/>
                    <a:lstStyle/>
                    <a:p>
                      <a:pPr algn="ctr"/>
                      <a:r>
                        <a:rPr lang="en-US" sz="1600">
                          <a:solidFill>
                            <a:schemeClr val="tx1"/>
                          </a:solidFill>
                        </a:rPr>
                        <a:t>0</a:t>
                      </a:r>
                      <a:endParaRPr lang="en-NZ" sz="1600">
                        <a:solidFill>
                          <a:schemeClr val="tx1"/>
                        </a:solidFill>
                      </a:endParaRPr>
                    </a:p>
                  </a:txBody>
                  <a:tcPr/>
                </a:tc>
                <a:extLst>
                  <a:ext uri="{0D108BD9-81ED-4DB2-BD59-A6C34878D82A}">
                    <a16:rowId xmlns:a16="http://schemas.microsoft.com/office/drawing/2014/main" val="4170644801"/>
                  </a:ext>
                </a:extLst>
              </a:tr>
              <a:tr h="246851">
                <a:tc>
                  <a:txBody>
                    <a:bodyPr/>
                    <a:lstStyle/>
                    <a:p>
                      <a:r>
                        <a:rPr lang="en-US" sz="1600">
                          <a:solidFill>
                            <a:schemeClr val="bg1"/>
                          </a:solidFill>
                        </a:rPr>
                        <a:t>Number Grid Emergencies (GEN)</a:t>
                      </a:r>
                      <a:endParaRPr lang="en-NZ" sz="1600">
                        <a:solidFill>
                          <a:schemeClr val="bg1"/>
                        </a:solidFill>
                      </a:endParaRPr>
                    </a:p>
                  </a:txBody>
                  <a:tcPr>
                    <a:solidFill>
                      <a:schemeClr val="accent5"/>
                    </a:solidFill>
                  </a:tcPr>
                </a:tc>
                <a:tc>
                  <a:txBody>
                    <a:bodyPr/>
                    <a:lstStyle/>
                    <a:p>
                      <a:pPr algn="ctr"/>
                      <a:r>
                        <a:rPr lang="en-US" sz="1600">
                          <a:solidFill>
                            <a:schemeClr val="tx1"/>
                          </a:solidFill>
                        </a:rPr>
                        <a:t>0</a:t>
                      </a:r>
                      <a:endParaRPr lang="en-NZ" sz="1600">
                        <a:solidFill>
                          <a:schemeClr val="tx1"/>
                        </a:solidFill>
                      </a:endParaRPr>
                    </a:p>
                  </a:txBody>
                  <a:tcPr/>
                </a:tc>
                <a:extLst>
                  <a:ext uri="{0D108BD9-81ED-4DB2-BD59-A6C34878D82A}">
                    <a16:rowId xmlns:a16="http://schemas.microsoft.com/office/drawing/2014/main" val="3326240553"/>
                  </a:ext>
                </a:extLst>
              </a:tr>
              <a:tr h="246851">
                <a:tc>
                  <a:txBody>
                    <a:bodyPr/>
                    <a:lstStyle/>
                    <a:p>
                      <a:r>
                        <a:rPr lang="en-US" sz="1600">
                          <a:solidFill>
                            <a:schemeClr val="bg1"/>
                          </a:solidFill>
                        </a:rPr>
                        <a:t>Low Residual / Shortfall Situations</a:t>
                      </a:r>
                      <a:endParaRPr lang="en-NZ" sz="1600">
                        <a:solidFill>
                          <a:schemeClr val="bg1"/>
                        </a:solidFill>
                      </a:endParaRPr>
                    </a:p>
                  </a:txBody>
                  <a:tcPr>
                    <a:solidFill>
                      <a:schemeClr val="accent5"/>
                    </a:solidFill>
                  </a:tcPr>
                </a:tc>
                <a:tc>
                  <a:txBody>
                    <a:bodyPr/>
                    <a:lstStyle/>
                    <a:p>
                      <a:pPr algn="ctr"/>
                      <a:r>
                        <a:rPr lang="en-US" sz="1600">
                          <a:solidFill>
                            <a:schemeClr val="tx1"/>
                          </a:solidFill>
                        </a:rPr>
                        <a:t>1</a:t>
                      </a:r>
                    </a:p>
                  </a:txBody>
                  <a:tcPr/>
                </a:tc>
                <a:extLst>
                  <a:ext uri="{0D108BD9-81ED-4DB2-BD59-A6C34878D82A}">
                    <a16:rowId xmlns:a16="http://schemas.microsoft.com/office/drawing/2014/main" val="3216098605"/>
                  </a:ext>
                </a:extLst>
              </a:tr>
            </a:tbl>
          </a:graphicData>
        </a:graphic>
      </p:graphicFrame>
      <p:sp>
        <p:nvSpPr>
          <p:cNvPr id="9" name="Title 1">
            <a:extLst>
              <a:ext uri="{FF2B5EF4-FFF2-40B4-BE49-F238E27FC236}">
                <a16:creationId xmlns:a16="http://schemas.microsoft.com/office/drawing/2014/main" id="{0B8BEE7C-3B37-6C0B-B3BC-7801FAC0453D}"/>
              </a:ext>
            </a:extLst>
          </p:cNvPr>
          <p:cNvSpPr txBox="1">
            <a:spLocks/>
          </p:cNvSpPr>
          <p:nvPr/>
        </p:nvSpPr>
        <p:spPr>
          <a:xfrm>
            <a:off x="7244222" y="1045133"/>
            <a:ext cx="4371880" cy="6544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1" kern="1200">
                <a:solidFill>
                  <a:srgbClr val="00A3DB"/>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879E"/>
                </a:solidFill>
                <a:effectLst/>
                <a:uLnTx/>
                <a:uFillTx/>
                <a:latin typeface="Calibri Light" panose="020F0302020204030204"/>
                <a:ea typeface="+mj-ea"/>
                <a:cs typeface="+mj-cs"/>
              </a:rPr>
              <a:t>Other</a:t>
            </a:r>
            <a:endParaRPr kumimoji="0" lang="en-NZ" sz="3200" b="1" i="0" u="none" strike="noStrike" kern="1200" cap="none" spc="0" normalizeH="0" baseline="0" noProof="0">
              <a:ln>
                <a:noFill/>
              </a:ln>
              <a:solidFill>
                <a:srgbClr val="00879E"/>
              </a:solidFill>
              <a:effectLst/>
              <a:uLnTx/>
              <a:uFillTx/>
              <a:latin typeface="Calibri Light" panose="020F0302020204030204"/>
              <a:ea typeface="+mj-ea"/>
              <a:cs typeface="+mj-cs"/>
            </a:endParaRPr>
          </a:p>
        </p:txBody>
      </p:sp>
      <p:sp>
        <p:nvSpPr>
          <p:cNvPr id="10" name="Picture Placeholder 3">
            <a:extLst>
              <a:ext uri="{FF2B5EF4-FFF2-40B4-BE49-F238E27FC236}">
                <a16:creationId xmlns:a16="http://schemas.microsoft.com/office/drawing/2014/main" id="{A9D7E665-BF7F-73E6-6400-1FA81A83E1E0}"/>
              </a:ext>
            </a:extLst>
          </p:cNvPr>
          <p:cNvSpPr txBox="1">
            <a:spLocks/>
          </p:cNvSpPr>
          <p:nvPr/>
        </p:nvSpPr>
        <p:spPr>
          <a:xfrm>
            <a:off x="7244222" y="4409171"/>
            <a:ext cx="4593454" cy="1859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latin typeface="+mn-lt"/>
              </a:rPr>
              <a:t>NCC Team Training in Progress (Round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mn-lt"/>
                <a:ea typeface="+mn-ea"/>
                <a:cs typeface="+mn-cs"/>
              </a:rPr>
              <a:t>GSO Team Forum (Oct)</a:t>
            </a:r>
            <a:endParaRPr kumimoji="0" lang="en-NZ" sz="1800" b="0" i="0" u="none" strike="noStrike" kern="1200" cap="none" spc="0" normalizeH="0" baseline="0" noProof="0">
              <a:ln>
                <a:noFill/>
              </a:ln>
              <a:effectLst/>
              <a:uLnTx/>
              <a:uFillTx/>
              <a:latin typeface="+mn-lt"/>
              <a:ea typeface="+mn-ea"/>
              <a:cs typeface="+mn-cs"/>
            </a:endParaRPr>
          </a:p>
        </p:txBody>
      </p:sp>
      <p:graphicFrame>
        <p:nvGraphicFramePr>
          <p:cNvPr id="11" name="Table 10">
            <a:extLst>
              <a:ext uri="{FF2B5EF4-FFF2-40B4-BE49-F238E27FC236}">
                <a16:creationId xmlns:a16="http://schemas.microsoft.com/office/drawing/2014/main" id="{946A5C98-B2D0-79E1-F5A8-DA5814656B2D}"/>
              </a:ext>
            </a:extLst>
          </p:cNvPr>
          <p:cNvGraphicFramePr>
            <a:graphicFrameLocks noGrp="1"/>
          </p:cNvGraphicFramePr>
          <p:nvPr>
            <p:extLst>
              <p:ext uri="{D42A27DB-BD31-4B8C-83A1-F6EECF244321}">
                <p14:modId xmlns:p14="http://schemas.microsoft.com/office/powerpoint/2010/main" val="3948570238"/>
              </p:ext>
            </p:extLst>
          </p:nvPr>
        </p:nvGraphicFramePr>
        <p:xfrm>
          <a:off x="575895" y="2628629"/>
          <a:ext cx="6117135" cy="4118753"/>
        </p:xfrm>
        <a:graphic>
          <a:graphicData uri="http://schemas.openxmlformats.org/drawingml/2006/table">
            <a:tbl>
              <a:tblPr firstRow="1" bandRow="1">
                <a:tableStyleId>{5940675A-B579-460E-94D1-54222C63F5DA}</a:tableStyleId>
              </a:tblPr>
              <a:tblGrid>
                <a:gridCol w="6117135">
                  <a:extLst>
                    <a:ext uri="{9D8B030D-6E8A-4147-A177-3AD203B41FA5}">
                      <a16:colId xmlns:a16="http://schemas.microsoft.com/office/drawing/2014/main" val="2414895914"/>
                    </a:ext>
                  </a:extLst>
                </a:gridCol>
              </a:tblGrid>
              <a:tr h="400193">
                <a:tc>
                  <a:txBody>
                    <a:bodyPr/>
                    <a:lstStyle/>
                    <a:p>
                      <a:r>
                        <a:rPr lang="en-US" sz="1600">
                          <a:solidFill>
                            <a:schemeClr val="bg1"/>
                          </a:solidFill>
                        </a:rPr>
                        <a:t>Short Summary of Unplanned Outages</a:t>
                      </a:r>
                      <a:endParaRPr lang="en-NZ" sz="1600">
                        <a:solidFill>
                          <a:schemeClr val="bg1"/>
                        </a:solidFill>
                      </a:endParaRPr>
                    </a:p>
                  </a:txBody>
                  <a:tcPr>
                    <a:solidFill>
                      <a:schemeClr val="accent5"/>
                    </a:solidFill>
                  </a:tcPr>
                </a:tc>
                <a:extLst>
                  <a:ext uri="{0D108BD9-81ED-4DB2-BD59-A6C34878D82A}">
                    <a16:rowId xmlns:a16="http://schemas.microsoft.com/office/drawing/2014/main" val="1192552091"/>
                  </a:ext>
                </a:extLst>
              </a:tr>
              <a:tr h="246694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u="none">
                          <a:solidFill>
                            <a:schemeClr val="tx1"/>
                          </a:solidFill>
                        </a:rPr>
                        <a:t>5 August - Edgecumbe Kawerau 1 Auto-reclosed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a:solidFill>
                            <a:schemeClr val="tx1"/>
                          </a:solidFill>
                        </a:rPr>
                        <a:t>7</a:t>
                      </a:r>
                      <a:r>
                        <a:rPr lang="en-NZ" sz="1600" u="none" kern="1200">
                          <a:solidFill>
                            <a:schemeClr val="tx1"/>
                          </a:solidFill>
                          <a:latin typeface="+mn-lt"/>
                          <a:ea typeface="+mn-ea"/>
                          <a:cs typeface="+mn-cs"/>
                        </a:rPr>
                        <a:t> August - Edgecumbe Owhata 2 Auto-reclosed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7 August - Ohakuri Wairakei 1 Auto-reclosed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11 August - Bream Bay T2 Tripped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12 August - Tiwai Reduction Line Tripped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13 August - Matahina Generation Tripped</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600" u="none" kern="1200">
                          <a:solidFill>
                            <a:schemeClr val="tx1"/>
                          </a:solidFill>
                          <a:latin typeface="+mn-lt"/>
                          <a:ea typeface="+mn-ea"/>
                          <a:cs typeface="+mn-cs"/>
                        </a:rPr>
                        <a:t>14 August - </a:t>
                      </a:r>
                      <a:r>
                        <a:rPr lang="en-US" sz="1600" u="none" kern="1200">
                          <a:solidFill>
                            <a:schemeClr val="tx1"/>
                          </a:solidFill>
                          <a:latin typeface="+mn-lt"/>
                          <a:ea typeface="+mn-ea"/>
                          <a:cs typeface="+mn-cs"/>
                        </a:rPr>
                        <a:t>Ashburton Timaru Twizel 2 Auto-reclosed </a:t>
                      </a:r>
                    </a:p>
                    <a:p>
                      <a:pPr marL="0" marR="0" lvl="0" indent="0" algn="l" rtl="0" eaLnBrk="1" fontAlgn="auto" latinLnBrk="0" hangingPunct="1">
                        <a:lnSpc>
                          <a:spcPct val="100000"/>
                        </a:lnSpc>
                        <a:spcBef>
                          <a:spcPts val="0"/>
                        </a:spcBef>
                        <a:spcAft>
                          <a:spcPts val="300"/>
                        </a:spcAft>
                        <a:buClrTx/>
                        <a:buSzTx/>
                        <a:buFontTx/>
                        <a:buNone/>
                      </a:pPr>
                      <a:r>
                        <a:rPr lang="en-US" sz="1600" u="none" kern="1200">
                          <a:solidFill>
                            <a:schemeClr val="tx1"/>
                          </a:solidFill>
                          <a:latin typeface="+mn-lt"/>
                          <a:ea typeface="+mn-ea"/>
                          <a:cs typeface="+mn-cs"/>
                        </a:rPr>
                        <a:t>16 August - Penrose STC 1A Tripped, Penrose STC 1B Tripped</a:t>
                      </a:r>
                    </a:p>
                    <a:p>
                      <a:pPr marL="0" marR="0" lvl="0" indent="0" algn="l" rtl="0" eaLnBrk="1" fontAlgn="auto" latinLnBrk="0" hangingPunct="1">
                        <a:lnSpc>
                          <a:spcPct val="100000"/>
                        </a:lnSpc>
                        <a:spcBef>
                          <a:spcPts val="0"/>
                        </a:spcBef>
                        <a:spcAft>
                          <a:spcPts val="300"/>
                        </a:spcAft>
                        <a:buClrTx/>
                        <a:buSzTx/>
                        <a:buFontTx/>
                        <a:buNone/>
                      </a:pPr>
                      <a:r>
                        <a:rPr lang="en-US" sz="1600" u="none" kern="1200">
                          <a:solidFill>
                            <a:schemeClr val="tx1"/>
                          </a:solidFill>
                          <a:latin typeface="+mn-lt"/>
                          <a:ea typeface="+mn-ea"/>
                          <a:cs typeface="+mn-cs"/>
                        </a:rPr>
                        <a:t>17</a:t>
                      </a:r>
                      <a:r>
                        <a:rPr lang="en-US" sz="1600" u="none" kern="1200" noProof="0">
                          <a:solidFill>
                            <a:schemeClr val="tx1"/>
                          </a:solidFill>
                          <a:latin typeface="+mn-lt"/>
                          <a:ea typeface="+mn-ea"/>
                          <a:cs typeface="+mn-cs"/>
                        </a:rPr>
                        <a:t> </a:t>
                      </a:r>
                      <a:r>
                        <a:rPr lang="en-US" sz="1600" u="none" kern="1200">
                          <a:solidFill>
                            <a:schemeClr val="tx1"/>
                          </a:solidFill>
                          <a:latin typeface="+mn-lt"/>
                          <a:ea typeface="+mn-ea"/>
                          <a:cs typeface="+mn-cs"/>
                        </a:rPr>
                        <a:t>August - </a:t>
                      </a:r>
                      <a:r>
                        <a:rPr lang="en-NZ" sz="1600" u="none" kern="1200">
                          <a:solidFill>
                            <a:schemeClr val="tx1"/>
                          </a:solidFill>
                          <a:latin typeface="+mn-lt"/>
                          <a:ea typeface="+mn-ea"/>
                          <a:cs typeface="+mn-cs"/>
                        </a:rPr>
                        <a:t>Wanganui Waverley Auto-reclosed</a:t>
                      </a:r>
                    </a:p>
                    <a:p>
                      <a:pPr marL="0" marR="0" lvl="0" indent="0" algn="l" rtl="0" eaLnBrk="1" fontAlgn="auto" latinLnBrk="0" hangingPunct="1">
                        <a:lnSpc>
                          <a:spcPct val="100000"/>
                        </a:lnSpc>
                        <a:spcBef>
                          <a:spcPts val="0"/>
                        </a:spcBef>
                        <a:spcAft>
                          <a:spcPts val="300"/>
                        </a:spcAft>
                        <a:buClrTx/>
                        <a:buSzTx/>
                        <a:buFontTx/>
                        <a:buNone/>
                      </a:pPr>
                      <a:r>
                        <a:rPr lang="en-NZ" sz="1600" u="none" kern="1200">
                          <a:solidFill>
                            <a:schemeClr val="tx1"/>
                          </a:solidFill>
                          <a:latin typeface="+mn-lt"/>
                          <a:ea typeface="+mn-ea"/>
                          <a:cs typeface="+mn-cs"/>
                        </a:rPr>
                        <a:t>18</a:t>
                      </a:r>
                      <a:r>
                        <a:rPr lang="en-US" sz="1600" u="none" kern="1200" noProof="0">
                          <a:solidFill>
                            <a:schemeClr val="tx1"/>
                          </a:solidFill>
                          <a:latin typeface="+mn-lt"/>
                          <a:ea typeface="+mn-ea"/>
                          <a:cs typeface="+mn-cs"/>
                        </a:rPr>
                        <a:t> </a:t>
                      </a:r>
                      <a:r>
                        <a:rPr lang="en-NZ" sz="1600" u="none" kern="1200">
                          <a:solidFill>
                            <a:schemeClr val="tx1"/>
                          </a:solidFill>
                          <a:latin typeface="+mn-lt"/>
                          <a:ea typeface="+mn-ea"/>
                          <a:cs typeface="+mn-cs"/>
                        </a:rPr>
                        <a:t>August - Islington Southbrook 1 Auto-reclosed</a:t>
                      </a:r>
                    </a:p>
                    <a:p>
                      <a:pPr marL="0" marR="0" lvl="0" indent="0" algn="l" rtl="0" eaLnBrk="1" fontAlgn="auto" latinLnBrk="0" hangingPunct="1">
                        <a:lnSpc>
                          <a:spcPct val="100000"/>
                        </a:lnSpc>
                        <a:spcBef>
                          <a:spcPts val="0"/>
                        </a:spcBef>
                        <a:spcAft>
                          <a:spcPts val="300"/>
                        </a:spcAft>
                        <a:buClrTx/>
                        <a:buSzTx/>
                        <a:buFontTx/>
                        <a:buNone/>
                      </a:pPr>
                      <a:r>
                        <a:rPr lang="en-NZ" sz="1600" u="none" kern="1200">
                          <a:solidFill>
                            <a:schemeClr val="tx1"/>
                          </a:solidFill>
                          <a:latin typeface="+mn-lt"/>
                          <a:ea typeface="+mn-ea"/>
                          <a:cs typeface="+mn-cs"/>
                        </a:rPr>
                        <a:t>18</a:t>
                      </a:r>
                      <a:r>
                        <a:rPr lang="en-US" sz="1600" u="none" kern="1200" noProof="0">
                          <a:solidFill>
                            <a:schemeClr val="tx1"/>
                          </a:solidFill>
                          <a:latin typeface="+mn-lt"/>
                          <a:ea typeface="+mn-ea"/>
                          <a:cs typeface="+mn-cs"/>
                        </a:rPr>
                        <a:t> </a:t>
                      </a:r>
                      <a:r>
                        <a:rPr lang="en-NZ" sz="1600" u="none" kern="1200">
                          <a:solidFill>
                            <a:schemeClr val="tx1"/>
                          </a:solidFill>
                          <a:latin typeface="+mn-lt"/>
                          <a:ea typeface="+mn-ea"/>
                          <a:cs typeface="+mn-cs"/>
                        </a:rPr>
                        <a:t>August - Tiwai Reduction Line Tripped</a:t>
                      </a:r>
                    </a:p>
                    <a:p>
                      <a:pPr marL="0" marR="0" lvl="0" indent="0" algn="l" rtl="0" eaLnBrk="1" fontAlgn="auto" latinLnBrk="0" hangingPunct="1">
                        <a:lnSpc>
                          <a:spcPct val="100000"/>
                        </a:lnSpc>
                        <a:spcBef>
                          <a:spcPts val="0"/>
                        </a:spcBef>
                        <a:spcAft>
                          <a:spcPts val="300"/>
                        </a:spcAft>
                        <a:buClrTx/>
                        <a:buSzTx/>
                        <a:buFontTx/>
                        <a:buNone/>
                      </a:pPr>
                      <a:r>
                        <a:rPr lang="en-NZ" sz="1600" u="none" kern="1200">
                          <a:solidFill>
                            <a:schemeClr val="tx1"/>
                          </a:solidFill>
                          <a:latin typeface="+mn-lt"/>
                          <a:ea typeface="+mn-ea"/>
                          <a:cs typeface="+mn-cs"/>
                        </a:rPr>
                        <a:t>18</a:t>
                      </a:r>
                      <a:r>
                        <a:rPr lang="en-US" sz="1600" u="none" kern="1200" noProof="0">
                          <a:solidFill>
                            <a:schemeClr val="tx1"/>
                          </a:solidFill>
                          <a:latin typeface="+mn-lt"/>
                          <a:ea typeface="+mn-ea"/>
                          <a:cs typeface="+mn-cs"/>
                        </a:rPr>
                        <a:t> </a:t>
                      </a:r>
                      <a:r>
                        <a:rPr lang="en-NZ" sz="1600" u="none" kern="1200">
                          <a:solidFill>
                            <a:schemeClr val="tx1"/>
                          </a:solidFill>
                          <a:latin typeface="+mn-lt"/>
                          <a:ea typeface="+mn-ea"/>
                          <a:cs typeface="+mn-cs"/>
                        </a:rPr>
                        <a:t>August - </a:t>
                      </a:r>
                      <a:r>
                        <a:rPr lang="en-NZ" sz="1600" u="none" kern="1200" noProof="0">
                          <a:solidFill>
                            <a:schemeClr val="tx1"/>
                          </a:solidFill>
                          <a:latin typeface="+mn-lt"/>
                          <a:ea typeface="+mn-ea"/>
                          <a:cs typeface="+mn-cs"/>
                        </a:rPr>
                        <a:t>Huirangi T6 Tripped</a:t>
                      </a:r>
                    </a:p>
                    <a:p>
                      <a:pPr marL="0" marR="0" lvl="0" indent="0" algn="l">
                        <a:lnSpc>
                          <a:spcPct val="100000"/>
                        </a:lnSpc>
                        <a:spcBef>
                          <a:spcPts val="0"/>
                        </a:spcBef>
                        <a:spcAft>
                          <a:spcPts val="300"/>
                        </a:spcAft>
                        <a:buClrTx/>
                        <a:buSzTx/>
                        <a:buFontTx/>
                        <a:buNone/>
                      </a:pPr>
                      <a:r>
                        <a:rPr lang="en-NZ" sz="1600" u="none" kern="1200" noProof="0">
                          <a:solidFill>
                            <a:srgbClr val="FF0000"/>
                          </a:solidFill>
                          <a:latin typeface="+mn-lt"/>
                          <a:ea typeface="+mn-ea"/>
                          <a:cs typeface="+mn-cs"/>
                        </a:rPr>
                        <a:t>19 August - WRN </a:t>
                      </a:r>
                      <a:r>
                        <a:rPr lang="en-NZ" sz="1600" b="0" i="0" u="none" strike="noStrike" kern="1200" noProof="0">
                          <a:solidFill>
                            <a:srgbClr val="FF0000"/>
                          </a:solidFill>
                        </a:rPr>
                        <a:t>Insufficient transmission capacity Hawkes Bay</a:t>
                      </a:r>
                      <a:r>
                        <a:rPr lang="en-NZ" sz="1600" u="none" kern="1200" noProof="0">
                          <a:solidFill>
                            <a:srgbClr val="FF0000"/>
                          </a:solidFill>
                          <a:latin typeface="+mn-lt"/>
                          <a:ea typeface="+mn-ea"/>
                          <a:cs typeface="+mn-cs"/>
                        </a:rPr>
                        <a:t> (20/8)</a:t>
                      </a:r>
                    </a:p>
                  </a:txBody>
                  <a:tcPr>
                    <a:solidFill>
                      <a:schemeClr val="bg1"/>
                    </a:solidFill>
                  </a:tcPr>
                </a:tc>
                <a:extLst>
                  <a:ext uri="{0D108BD9-81ED-4DB2-BD59-A6C34878D82A}">
                    <a16:rowId xmlns:a16="http://schemas.microsoft.com/office/drawing/2014/main" val="1434444186"/>
                  </a:ext>
                </a:extLst>
              </a:tr>
            </a:tbl>
          </a:graphicData>
        </a:graphic>
      </p:graphicFrame>
      <p:sp>
        <p:nvSpPr>
          <p:cNvPr id="3" name="TextBox 2">
            <a:extLst>
              <a:ext uri="{FF2B5EF4-FFF2-40B4-BE49-F238E27FC236}">
                <a16:creationId xmlns:a16="http://schemas.microsoft.com/office/drawing/2014/main" id="{94EADAD8-8287-E88A-6FB5-E72A32812396}"/>
              </a:ext>
            </a:extLst>
          </p:cNvPr>
          <p:cNvSpPr txBox="1"/>
          <p:nvPr/>
        </p:nvSpPr>
        <p:spPr>
          <a:xfrm>
            <a:off x="10086437" y="6219567"/>
            <a:ext cx="1803699" cy="215444"/>
          </a:xfrm>
          <a:prstGeom prst="rect">
            <a:avLst/>
          </a:prstGeom>
          <a:noFill/>
        </p:spPr>
        <p:txBody>
          <a:bodyPr wrap="none" rtlCol="0">
            <a:spAutoFit/>
          </a:bodyPr>
          <a:lstStyle/>
          <a:p>
            <a:r>
              <a:rPr lang="en-US" sz="800"/>
              <a:t>For the fortnight August 5</a:t>
            </a:r>
            <a:r>
              <a:rPr lang="en-US" sz="800" baseline="30000"/>
              <a:t>th</a:t>
            </a:r>
            <a:r>
              <a:rPr lang="en-US" sz="800"/>
              <a:t> – 17</a:t>
            </a:r>
            <a:r>
              <a:rPr lang="en-US" sz="800" baseline="30000"/>
              <a:t>th</a:t>
            </a:r>
            <a:r>
              <a:rPr lang="en-US" sz="800"/>
              <a:t> 2025</a:t>
            </a:r>
            <a:endParaRPr lang="en-NZ" sz="800"/>
          </a:p>
        </p:txBody>
      </p:sp>
    </p:spTree>
    <p:extLst>
      <p:ext uri="{BB962C8B-B14F-4D97-AF65-F5344CB8AC3E}">
        <p14:creationId xmlns:p14="http://schemas.microsoft.com/office/powerpoint/2010/main" val="3716824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F4A916-2792-4F28-8D95-A0A3271E9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51670-C214-D569-C589-4CBDC7A3743B}"/>
              </a:ext>
            </a:extLst>
          </p:cNvPr>
          <p:cNvSpPr>
            <a:spLocks noGrp="1"/>
          </p:cNvSpPr>
          <p:nvPr>
            <p:ph type="ctrTitle"/>
          </p:nvPr>
        </p:nvSpPr>
        <p:spPr>
          <a:xfrm>
            <a:off x="496957" y="284232"/>
            <a:ext cx="11401532" cy="868708"/>
          </a:xfrm>
        </p:spPr>
        <p:txBody>
          <a:bodyPr>
            <a:normAutofit/>
          </a:bodyPr>
          <a:lstStyle/>
          <a:p>
            <a:r>
              <a:rPr lang="en-US" sz="3200">
                <a:solidFill>
                  <a:srgbClr val="00879E"/>
                </a:solidFill>
                <a:latin typeface="Calibri Light"/>
                <a:ea typeface="Calibri Light"/>
                <a:cs typeface="Calibri Light"/>
              </a:rPr>
              <a:t>Operations Update: Inflexible Generation Outcomes</a:t>
            </a:r>
            <a:endParaRPr lang="en-GB" sz="3200" b="0">
              <a:solidFill>
                <a:srgbClr val="000000"/>
              </a:solidFill>
              <a:latin typeface="Calibri Light"/>
              <a:ea typeface="Calibri Light"/>
              <a:cs typeface="Calibri Light"/>
            </a:endParaRPr>
          </a:p>
        </p:txBody>
      </p:sp>
      <p:sp>
        <p:nvSpPr>
          <p:cNvPr id="6" name="TextBox 5">
            <a:extLst>
              <a:ext uri="{FF2B5EF4-FFF2-40B4-BE49-F238E27FC236}">
                <a16:creationId xmlns:a16="http://schemas.microsoft.com/office/drawing/2014/main" id="{AD0158F6-A5BB-1B7E-53A5-3BDBD90C4490}"/>
              </a:ext>
            </a:extLst>
          </p:cNvPr>
          <p:cNvSpPr txBox="1"/>
          <p:nvPr/>
        </p:nvSpPr>
        <p:spPr>
          <a:xfrm>
            <a:off x="450574" y="1628507"/>
            <a:ext cx="6017960" cy="4524315"/>
          </a:xfrm>
          <a:prstGeom prst="rect">
            <a:avLst/>
          </a:prstGeom>
          <a:noFill/>
        </p:spPr>
        <p:txBody>
          <a:bodyPr wrap="square" rtlCol="0">
            <a:spAutoFit/>
          </a:bodyPr>
          <a:lstStyle/>
          <a:p>
            <a:pPr marL="285750" indent="-285750">
              <a:buFont typeface="Arial" panose="020B0604020202020204" pitchFamily="34" charset="0"/>
              <a:buChar char="•"/>
            </a:pPr>
            <a:r>
              <a:rPr lang="en-US"/>
              <a:t>We’ve spoken previously about priorities when dispatching generation down within a constrained area or during low demand situations.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SPD looks for the most economic solution. It doesn’t account for the physical limitations of generating plant and their ability to consistently vary or generate at very low levels.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When generation is offered at the same price, infeasible dispatch solutions can arise, at which point NCC can use discretion to produce a viable outcome.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 general priority is intermittent generation off first, then hydro and thermal down to minimum run (if required on for security reasons), and lastly, geothermal.</a:t>
            </a:r>
          </a:p>
        </p:txBody>
      </p:sp>
      <p:pic>
        <p:nvPicPr>
          <p:cNvPr id="3" name="Picture 2">
            <a:extLst>
              <a:ext uri="{FF2B5EF4-FFF2-40B4-BE49-F238E27FC236}">
                <a16:creationId xmlns:a16="http://schemas.microsoft.com/office/drawing/2014/main" id="{57F3E3AB-2651-31C2-02AF-9424D38512C7}"/>
              </a:ext>
            </a:extLst>
          </p:cNvPr>
          <p:cNvPicPr>
            <a:picLocks noChangeAspect="1"/>
          </p:cNvPicPr>
          <p:nvPr/>
        </p:nvPicPr>
        <p:blipFill>
          <a:blip r:embed="rId3"/>
          <a:srcRect l="29673"/>
          <a:stretch>
            <a:fillRect/>
          </a:stretch>
        </p:blipFill>
        <p:spPr>
          <a:xfrm>
            <a:off x="7202310" y="1628506"/>
            <a:ext cx="4554331" cy="4309449"/>
          </a:xfrm>
          <a:prstGeom prst="rect">
            <a:avLst/>
          </a:prstGeom>
        </p:spPr>
      </p:pic>
    </p:spTree>
    <p:extLst>
      <p:ext uri="{BB962C8B-B14F-4D97-AF65-F5344CB8AC3E}">
        <p14:creationId xmlns:p14="http://schemas.microsoft.com/office/powerpoint/2010/main" val="601807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ctrTitle"/>
          </p:nvPr>
        </p:nvSpPr>
        <p:spPr/>
        <p:txBody>
          <a:bodyPr>
            <a:noAutofit/>
          </a:bodyPr>
          <a:lstStyle/>
          <a:p>
            <a:r>
              <a:rPr lang="en-US" sz="3600">
                <a:solidFill>
                  <a:srgbClr val="FFFFFF"/>
                </a:solidFill>
              </a:rPr>
              <a:t>Market update</a:t>
            </a:r>
            <a:endParaRPr lang="en-US" sz="3600">
              <a:solidFill>
                <a:srgbClr val="FFFFFF"/>
              </a:solidFill>
              <a:cs typeface="Calibri"/>
            </a:endParaRPr>
          </a:p>
        </p:txBody>
      </p:sp>
      <p:sp>
        <p:nvSpPr>
          <p:cNvPr id="5" name="Subtitle 1">
            <a:extLst>
              <a:ext uri="{FF2B5EF4-FFF2-40B4-BE49-F238E27FC236}">
                <a16:creationId xmlns:a16="http://schemas.microsoft.com/office/drawing/2014/main" id="{5039BCC4-E646-2D9A-10CE-271F6397C3D4}"/>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6FB4A781-F199-484F-BF24-58E337ACA083}"/>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C2DE885F-8248-4B00-A4B6-FB2280C15C94}"/>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3962486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05235E-948D-6B72-F5EE-EF1C2FCF8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290FF-5AA6-8062-2AB1-511B8AFC60A6}"/>
              </a:ext>
            </a:extLst>
          </p:cNvPr>
          <p:cNvSpPr>
            <a:spLocks noGrp="1"/>
          </p:cNvSpPr>
          <p:nvPr>
            <p:ph type="ctrTitle"/>
          </p:nvPr>
        </p:nvSpPr>
        <p:spPr>
          <a:xfrm>
            <a:off x="488681" y="116484"/>
            <a:ext cx="10607819" cy="1170419"/>
          </a:xfrm>
        </p:spPr>
        <p:txBody>
          <a:bodyPr vert="horz" lIns="91440" tIns="45720" rIns="91440" bIns="45720" rtlCol="0" anchor="b">
            <a:normAutofit/>
          </a:bodyPr>
          <a:lstStyle/>
          <a:p>
            <a:r>
              <a:rPr lang="en-US" sz="2800">
                <a:solidFill>
                  <a:srgbClr val="00879E"/>
                </a:solidFill>
                <a:latin typeface="Calibri Light"/>
                <a:ea typeface="Calibri Light"/>
                <a:cs typeface="Calibri Light"/>
              </a:rPr>
              <a:t>North Canterbury 66kV Circuit Overload Protection Scheme (COPS)</a:t>
            </a:r>
          </a:p>
          <a:p>
            <a:endParaRPr lang="en-US" sz="4000">
              <a:solidFill>
                <a:srgbClr val="00879E"/>
              </a:solidFill>
              <a:latin typeface="Calibri Light"/>
              <a:ea typeface="Calibri Light"/>
              <a:cs typeface="Calibri Light"/>
            </a:endParaRPr>
          </a:p>
        </p:txBody>
      </p:sp>
      <p:sp>
        <p:nvSpPr>
          <p:cNvPr id="3" name="TextBox 2">
            <a:extLst>
              <a:ext uri="{FF2B5EF4-FFF2-40B4-BE49-F238E27FC236}">
                <a16:creationId xmlns:a16="http://schemas.microsoft.com/office/drawing/2014/main" id="{A2CD4D2C-330D-2337-7930-ACAD38605029}"/>
              </a:ext>
            </a:extLst>
          </p:cNvPr>
          <p:cNvSpPr txBox="1"/>
          <p:nvPr/>
        </p:nvSpPr>
        <p:spPr>
          <a:xfrm>
            <a:off x="488680" y="793030"/>
            <a:ext cx="7955945" cy="1754326"/>
          </a:xfrm>
          <a:prstGeom prst="rect">
            <a:avLst/>
          </a:prstGeom>
          <a:noFill/>
        </p:spPr>
        <p:txBody>
          <a:bodyPr wrap="square" rtlCol="0">
            <a:spAutoFit/>
          </a:bodyPr>
          <a:lstStyle/>
          <a:p>
            <a:r>
              <a:rPr lang="en-US"/>
              <a:t>The scheme involves four sub schemes, one on each of the following circuits:</a:t>
            </a:r>
          </a:p>
          <a:p>
            <a:r>
              <a:rPr lang="en-US"/>
              <a:t>	</a:t>
            </a:r>
          </a:p>
          <a:p>
            <a:r>
              <a:rPr lang="en-US"/>
              <a:t>• Islington–Southbrook 1	</a:t>
            </a:r>
          </a:p>
          <a:p>
            <a:r>
              <a:rPr lang="en-US"/>
              <a:t>• Islington–Southbrook 2     	</a:t>
            </a:r>
          </a:p>
          <a:p>
            <a:r>
              <a:rPr lang="en-US"/>
              <a:t>• Ashley–</a:t>
            </a:r>
            <a:r>
              <a:rPr lang="en-US" err="1"/>
              <a:t>Waipara</a:t>
            </a:r>
            <a:r>
              <a:rPr lang="en-US"/>
              <a:t> 1              	</a:t>
            </a:r>
          </a:p>
          <a:p>
            <a:r>
              <a:rPr lang="en-US"/>
              <a:t>• Southbrook–</a:t>
            </a:r>
            <a:r>
              <a:rPr lang="en-US" err="1"/>
              <a:t>Waipara</a:t>
            </a:r>
            <a:r>
              <a:rPr lang="en-US"/>
              <a:t> 1      	</a:t>
            </a:r>
            <a:endParaRPr lang="en-NZ"/>
          </a:p>
        </p:txBody>
      </p:sp>
      <p:graphicFrame>
        <p:nvGraphicFramePr>
          <p:cNvPr id="4" name="Table 3">
            <a:extLst>
              <a:ext uri="{FF2B5EF4-FFF2-40B4-BE49-F238E27FC236}">
                <a16:creationId xmlns:a16="http://schemas.microsoft.com/office/drawing/2014/main" id="{F7D2E49A-7E2E-27B0-8010-F83B7CDCB427}"/>
              </a:ext>
            </a:extLst>
          </p:cNvPr>
          <p:cNvGraphicFramePr>
            <a:graphicFrameLocks noGrp="1"/>
          </p:cNvGraphicFramePr>
          <p:nvPr>
            <p:extLst>
              <p:ext uri="{D42A27DB-BD31-4B8C-83A1-F6EECF244321}">
                <p14:modId xmlns:p14="http://schemas.microsoft.com/office/powerpoint/2010/main" val="2474899229"/>
              </p:ext>
            </p:extLst>
          </p:nvPr>
        </p:nvGraphicFramePr>
        <p:xfrm>
          <a:off x="250936" y="3952812"/>
          <a:ext cx="7667351" cy="1754327"/>
        </p:xfrm>
        <a:graphic>
          <a:graphicData uri="http://schemas.openxmlformats.org/drawingml/2006/table">
            <a:tbl>
              <a:tblPr firstRow="1" bandRow="1">
                <a:tableStyleId>{5C22544A-7EE6-4342-B048-85BDC9FD1C3A}</a:tableStyleId>
              </a:tblPr>
              <a:tblGrid>
                <a:gridCol w="1389476">
                  <a:extLst>
                    <a:ext uri="{9D8B030D-6E8A-4147-A177-3AD203B41FA5}">
                      <a16:colId xmlns:a16="http://schemas.microsoft.com/office/drawing/2014/main" val="1366439527"/>
                    </a:ext>
                  </a:extLst>
                </a:gridCol>
                <a:gridCol w="6277875">
                  <a:extLst>
                    <a:ext uri="{9D8B030D-6E8A-4147-A177-3AD203B41FA5}">
                      <a16:colId xmlns:a16="http://schemas.microsoft.com/office/drawing/2014/main" val="994502756"/>
                    </a:ext>
                  </a:extLst>
                </a:gridCol>
              </a:tblGrid>
              <a:tr h="389851">
                <a:tc>
                  <a:txBody>
                    <a:bodyPr/>
                    <a:lstStyle/>
                    <a:p>
                      <a:endParaRPr lang="en-NZ"/>
                    </a:p>
                  </a:txBody>
                  <a:tcPr/>
                </a:tc>
                <a:tc>
                  <a:txBody>
                    <a:bodyPr/>
                    <a:lstStyle/>
                    <a:p>
                      <a:r>
                        <a:rPr lang="en-US"/>
                        <a:t>N-1-1 (One Planned outage and a tripping) </a:t>
                      </a:r>
                      <a:endParaRPr lang="en-NZ"/>
                    </a:p>
                  </a:txBody>
                  <a:tcPr/>
                </a:tc>
                <a:extLst>
                  <a:ext uri="{0D108BD9-81ED-4DB2-BD59-A6C34878D82A}">
                    <a16:rowId xmlns:a16="http://schemas.microsoft.com/office/drawing/2014/main" val="3219601381"/>
                  </a:ext>
                </a:extLst>
              </a:tr>
              <a:tr h="682238">
                <a:tc>
                  <a:txBody>
                    <a:bodyPr/>
                    <a:lstStyle/>
                    <a:p>
                      <a:r>
                        <a:rPr lang="en-US"/>
                        <a:t>Without SPS</a:t>
                      </a:r>
                      <a:endParaRPr lang="en-NZ"/>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Load management from ASY, SBK, KAI ≤ 77MW to 80MW</a:t>
                      </a:r>
                      <a:endParaRPr lang="en-NZ"/>
                    </a:p>
                    <a:p>
                      <a:endParaRPr lang="en-NZ"/>
                    </a:p>
                  </a:txBody>
                  <a:tcPr/>
                </a:tc>
                <a:extLst>
                  <a:ext uri="{0D108BD9-81ED-4DB2-BD59-A6C34878D82A}">
                    <a16:rowId xmlns:a16="http://schemas.microsoft.com/office/drawing/2014/main" val="2131364165"/>
                  </a:ext>
                </a:extLst>
              </a:tr>
              <a:tr h="682238">
                <a:tc>
                  <a:txBody>
                    <a:bodyPr/>
                    <a:lstStyle/>
                    <a:p>
                      <a:r>
                        <a:rPr lang="en-US"/>
                        <a:t>With SPS</a:t>
                      </a:r>
                      <a:endParaRPr lang="en-NZ"/>
                    </a:p>
                  </a:txBody>
                  <a:tcPr/>
                </a:tc>
                <a:tc>
                  <a:txBody>
                    <a:bodyPr/>
                    <a:lstStyle/>
                    <a:p>
                      <a:r>
                        <a:rPr lang="en-US"/>
                        <a:t>More flow to ASY, SBK, KAI up to 133MW (70% more flow into the region) </a:t>
                      </a:r>
                      <a:endParaRPr lang="en-NZ"/>
                    </a:p>
                  </a:txBody>
                  <a:tcPr/>
                </a:tc>
                <a:extLst>
                  <a:ext uri="{0D108BD9-81ED-4DB2-BD59-A6C34878D82A}">
                    <a16:rowId xmlns:a16="http://schemas.microsoft.com/office/drawing/2014/main" val="3295033502"/>
                  </a:ext>
                </a:extLst>
              </a:tr>
            </a:tbl>
          </a:graphicData>
        </a:graphic>
      </p:graphicFrame>
      <p:sp>
        <p:nvSpPr>
          <p:cNvPr id="6" name="TextBox 5">
            <a:extLst>
              <a:ext uri="{FF2B5EF4-FFF2-40B4-BE49-F238E27FC236}">
                <a16:creationId xmlns:a16="http://schemas.microsoft.com/office/drawing/2014/main" id="{9CDAB9DB-0C01-F519-1AEC-BEDB8C31FB8A}"/>
              </a:ext>
            </a:extLst>
          </p:cNvPr>
          <p:cNvSpPr txBox="1"/>
          <p:nvPr/>
        </p:nvSpPr>
        <p:spPr>
          <a:xfrm>
            <a:off x="488681" y="5774076"/>
            <a:ext cx="10708351" cy="646331"/>
          </a:xfrm>
          <a:prstGeom prst="rect">
            <a:avLst/>
          </a:prstGeom>
          <a:noFill/>
        </p:spPr>
        <p:txBody>
          <a:bodyPr wrap="square" rtlCol="0">
            <a:spAutoFit/>
          </a:bodyPr>
          <a:lstStyle/>
          <a:p>
            <a:r>
              <a:rPr lang="en-NZ"/>
              <a:t>This COPS will disconnect any overloaded circuit if there is a tripping on the remaining network during a planned outage on the 66kV network </a:t>
            </a:r>
          </a:p>
        </p:txBody>
      </p:sp>
      <p:graphicFrame>
        <p:nvGraphicFramePr>
          <p:cNvPr id="8" name="Chart 7">
            <a:extLst>
              <a:ext uri="{FF2B5EF4-FFF2-40B4-BE49-F238E27FC236}">
                <a16:creationId xmlns:a16="http://schemas.microsoft.com/office/drawing/2014/main" id="{B38C4E2B-0B20-5563-DCB1-2E533A84BADD}"/>
              </a:ext>
            </a:extLst>
          </p:cNvPr>
          <p:cNvGraphicFramePr/>
          <p:nvPr>
            <p:extLst>
              <p:ext uri="{D42A27DB-BD31-4B8C-83A1-F6EECF244321}">
                <p14:modId xmlns:p14="http://schemas.microsoft.com/office/powerpoint/2010/main" val="3478694264"/>
              </p:ext>
            </p:extLst>
          </p:nvPr>
        </p:nvGraphicFramePr>
        <p:xfrm>
          <a:off x="8673288" y="897293"/>
          <a:ext cx="4864608" cy="4885927"/>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084C563A-37B4-BFC0-C9CC-50F967D54C78}"/>
              </a:ext>
            </a:extLst>
          </p:cNvPr>
          <p:cNvGrpSpPr/>
          <p:nvPr/>
        </p:nvGrpSpPr>
        <p:grpSpPr>
          <a:xfrm>
            <a:off x="4302165" y="1214360"/>
            <a:ext cx="3157922" cy="2637868"/>
            <a:chOff x="4238157" y="1141208"/>
            <a:chExt cx="3157922" cy="2637868"/>
          </a:xfrm>
        </p:grpSpPr>
        <p:pic>
          <p:nvPicPr>
            <p:cNvPr id="10" name="Picture 9">
              <a:extLst>
                <a:ext uri="{FF2B5EF4-FFF2-40B4-BE49-F238E27FC236}">
                  <a16:creationId xmlns:a16="http://schemas.microsoft.com/office/drawing/2014/main" id="{D177F547-6969-0E3A-E697-0A866ECF363F}"/>
                </a:ext>
              </a:extLst>
            </p:cNvPr>
            <p:cNvPicPr>
              <a:picLocks noChangeAspect="1"/>
            </p:cNvPicPr>
            <p:nvPr/>
          </p:nvPicPr>
          <p:blipFill>
            <a:blip r:embed="rId4"/>
            <a:stretch>
              <a:fillRect/>
            </a:stretch>
          </p:blipFill>
          <p:spPr>
            <a:xfrm>
              <a:off x="4238157" y="1141208"/>
              <a:ext cx="3157922" cy="2637868"/>
            </a:xfrm>
            <a:prstGeom prst="rect">
              <a:avLst/>
            </a:prstGeom>
          </p:spPr>
        </p:pic>
        <p:sp>
          <p:nvSpPr>
            <p:cNvPr id="13" name="Oval 12">
              <a:extLst>
                <a:ext uri="{FF2B5EF4-FFF2-40B4-BE49-F238E27FC236}">
                  <a16:creationId xmlns:a16="http://schemas.microsoft.com/office/drawing/2014/main" id="{3E8FB623-DA3F-F112-E91E-FF187BE0F0BF}"/>
                </a:ext>
              </a:extLst>
            </p:cNvPr>
            <p:cNvSpPr/>
            <p:nvPr/>
          </p:nvSpPr>
          <p:spPr>
            <a:xfrm>
              <a:off x="5499754" y="2734056"/>
              <a:ext cx="1649691" cy="126697"/>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FF229030-F9C2-539F-7959-26049DDD578E}"/>
                </a:ext>
              </a:extLst>
            </p:cNvPr>
            <p:cNvSpPr/>
            <p:nvPr/>
          </p:nvSpPr>
          <p:spPr>
            <a:xfrm>
              <a:off x="6382512" y="3324563"/>
              <a:ext cx="766933" cy="126697"/>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28CB86A5-3DD1-003D-1518-E785C33BD832}"/>
                </a:ext>
              </a:extLst>
            </p:cNvPr>
            <p:cNvSpPr/>
            <p:nvPr/>
          </p:nvSpPr>
          <p:spPr>
            <a:xfrm>
              <a:off x="4389120" y="3132462"/>
              <a:ext cx="1057799" cy="12809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a:extLst>
                <a:ext uri="{FF2B5EF4-FFF2-40B4-BE49-F238E27FC236}">
                  <a16:creationId xmlns:a16="http://schemas.microsoft.com/office/drawing/2014/main" id="{D288C87C-3645-4519-2CE7-85EF25649441}"/>
                </a:ext>
              </a:extLst>
            </p:cNvPr>
            <p:cNvSpPr/>
            <p:nvPr/>
          </p:nvSpPr>
          <p:spPr>
            <a:xfrm>
              <a:off x="4389119" y="3332414"/>
              <a:ext cx="1057799" cy="12809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396506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4F0B9F-8260-2277-8972-1815D6C354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DD3F32-881F-E8F4-9478-56774B7B313C}"/>
              </a:ext>
            </a:extLst>
          </p:cNvPr>
          <p:cNvSpPr>
            <a:spLocks noGrp="1"/>
          </p:cNvSpPr>
          <p:nvPr>
            <p:ph type="ctrTitle"/>
          </p:nvPr>
        </p:nvSpPr>
        <p:spPr>
          <a:xfrm>
            <a:off x="695324" y="5104969"/>
            <a:ext cx="11249026" cy="647650"/>
          </a:xfrm>
        </p:spPr>
        <p:txBody>
          <a:bodyPr>
            <a:noAutofit/>
          </a:bodyPr>
          <a:lstStyle/>
          <a:p>
            <a:r>
              <a:rPr lang="en-US"/>
              <a:t>SO Generation Commissioning &amp; Testing update</a:t>
            </a:r>
          </a:p>
        </p:txBody>
      </p:sp>
      <p:sp>
        <p:nvSpPr>
          <p:cNvPr id="5" name="Subtitle 1">
            <a:extLst>
              <a:ext uri="{FF2B5EF4-FFF2-40B4-BE49-F238E27FC236}">
                <a16:creationId xmlns:a16="http://schemas.microsoft.com/office/drawing/2014/main" id="{B6932DD0-AEE4-7080-05EB-389792A4D469}"/>
              </a:ext>
            </a:extLst>
          </p:cNvPr>
          <p:cNvSpPr>
            <a:spLocks noGrp="1"/>
          </p:cNvSpPr>
          <p:nvPr>
            <p:ph type="subTitle" idx="4294967295"/>
          </p:nvPr>
        </p:nvSpPr>
        <p:spPr>
          <a:xfrm>
            <a:off x="1404938" y="1330325"/>
            <a:ext cx="10787062" cy="5121275"/>
          </a:xfrm>
        </p:spPr>
        <p:txBody>
          <a:bodyPr vert="horz" lIns="91440" tIns="45720" rIns="91440" bIns="45720" rtlCol="0" anchor="t">
            <a:normAutofit/>
          </a:bodyPr>
          <a:lstStyle/>
          <a:p>
            <a:endParaRPr lang="en-NZ" sz="2400" b="1">
              <a:solidFill>
                <a:srgbClr val="000000"/>
              </a:solidFill>
              <a:latin typeface="Calibri" panose="020F0502020204030204"/>
              <a:cs typeface="Calibri"/>
            </a:endParaRPr>
          </a:p>
          <a:p>
            <a:endParaRPr lang="en-NZ" sz="2400">
              <a:solidFill>
                <a:schemeClr val="tx1"/>
              </a:solidFill>
              <a:latin typeface="+mn-lt"/>
              <a:ea typeface="Calibri"/>
              <a:cs typeface="Calibri"/>
            </a:endParaRPr>
          </a:p>
        </p:txBody>
      </p:sp>
      <p:sp>
        <p:nvSpPr>
          <p:cNvPr id="7" name="Rectangle 6">
            <a:extLst>
              <a:ext uri="{FF2B5EF4-FFF2-40B4-BE49-F238E27FC236}">
                <a16:creationId xmlns:a16="http://schemas.microsoft.com/office/drawing/2014/main" id="{9DE9AC69-B875-C5B3-359A-C574525B7D2F}"/>
              </a:ext>
            </a:extLst>
          </p:cNvPr>
          <p:cNvSpPr/>
          <p:nvPr/>
        </p:nvSpPr>
        <p:spPr>
          <a:xfrm>
            <a:off x="545040" y="1296090"/>
            <a:ext cx="10800000" cy="2308324"/>
          </a:xfrm>
          <a:prstGeom prst="rect">
            <a:avLst/>
          </a:prstGeom>
        </p:spPr>
        <p:txBody>
          <a:bodyPr wrap="square">
            <a:noAutofit/>
          </a:bodyPr>
          <a:lstStyle/>
          <a:p>
            <a:pPr marL="285750" indent="-285750">
              <a:buFont typeface="Arial" panose="020B0604020202020204" pitchFamily="34" charset="0"/>
              <a:buChar char="•"/>
            </a:pPr>
            <a:endParaRPr lang="en-NZ" sz="2400"/>
          </a:p>
        </p:txBody>
      </p:sp>
      <p:sp>
        <p:nvSpPr>
          <p:cNvPr id="4" name="Rectangle 3">
            <a:extLst>
              <a:ext uri="{FF2B5EF4-FFF2-40B4-BE49-F238E27FC236}">
                <a16:creationId xmlns:a16="http://schemas.microsoft.com/office/drawing/2014/main" id="{69E1F55E-3B33-FFAB-5307-1347AF6B5CF0}"/>
              </a:ext>
            </a:extLst>
          </p:cNvPr>
          <p:cNvSpPr/>
          <p:nvPr/>
        </p:nvSpPr>
        <p:spPr>
          <a:xfrm>
            <a:off x="545040" y="1340522"/>
            <a:ext cx="10800000" cy="4968203"/>
          </a:xfrm>
          <a:prstGeom prst="rect">
            <a:avLst/>
          </a:prstGeom>
        </p:spPr>
        <p:txBody>
          <a:bodyPr wrap="square" lIns="91440" tIns="45720" rIns="91440" bIns="45720" anchor="t">
            <a:noAutofit/>
          </a:bodyPr>
          <a:lstStyle/>
          <a:p>
            <a:pPr lvl="1"/>
            <a:endParaRPr lang="en-NZ" sz="2400">
              <a:cs typeface="Calibri"/>
            </a:endParaRPr>
          </a:p>
          <a:p>
            <a:pPr lvl="1"/>
            <a:endParaRPr lang="en-NZ" sz="2400">
              <a:cs typeface="Calibri"/>
            </a:endParaRPr>
          </a:p>
          <a:p>
            <a:pPr lvl="1"/>
            <a:r>
              <a:rPr lang="en-NZ" sz="2400">
                <a:cs typeface="Calibri"/>
              </a:rPr>
              <a:t>     </a:t>
            </a:r>
          </a:p>
          <a:p>
            <a:pPr lvl="1"/>
            <a:endParaRPr lang="en-NZ" sz="2400">
              <a:cs typeface="Calibri"/>
            </a:endParaRPr>
          </a:p>
          <a:p>
            <a:pPr lvl="1"/>
            <a:endParaRPr lang="en-NZ" sz="2400"/>
          </a:p>
          <a:p>
            <a:pPr lvl="1"/>
            <a:r>
              <a:rPr lang="en-NZ" sz="2400">
                <a:cs typeface="Calibri"/>
              </a:rPr>
              <a:t>  </a:t>
            </a:r>
          </a:p>
          <a:p>
            <a:pPr lvl="1"/>
            <a:endParaRPr lang="en-NZ" sz="2400">
              <a:cs typeface="Calibri"/>
            </a:endParaRPr>
          </a:p>
          <a:p>
            <a:endParaRPr lang="en-NZ" sz="2400">
              <a:cs typeface="Calibri"/>
            </a:endParaRPr>
          </a:p>
        </p:txBody>
      </p:sp>
    </p:spTree>
    <p:extLst>
      <p:ext uri="{BB962C8B-B14F-4D97-AF65-F5344CB8AC3E}">
        <p14:creationId xmlns:p14="http://schemas.microsoft.com/office/powerpoint/2010/main" val="1972499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23F5D-731B-89AA-006B-859BA89AC2EB}"/>
              </a:ext>
            </a:extLst>
          </p:cNvPr>
          <p:cNvPicPr>
            <a:picLocks noChangeAspect="1"/>
          </p:cNvPicPr>
          <p:nvPr/>
        </p:nvPicPr>
        <p:blipFill>
          <a:blip r:embed="rId4"/>
          <a:stretch>
            <a:fillRect/>
          </a:stretch>
        </p:blipFill>
        <p:spPr>
          <a:xfrm>
            <a:off x="1730028" y="760574"/>
            <a:ext cx="8529850" cy="1479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36AEC21C-EA2E-65D5-DBB2-E612EBDDC062}"/>
              </a:ext>
            </a:extLst>
          </p:cNvPr>
          <p:cNvSpPr>
            <a:spLocks noGrp="1"/>
          </p:cNvSpPr>
          <p:nvPr>
            <p:ph type="ctrTitle"/>
          </p:nvPr>
        </p:nvSpPr>
        <p:spPr>
          <a:xfrm>
            <a:off x="188767" y="0"/>
            <a:ext cx="11203171" cy="654482"/>
          </a:xfrm>
        </p:spPr>
        <p:txBody>
          <a:bodyPr vert="horz" lIns="91440" tIns="45720" rIns="91440" bIns="45720" rtlCol="0" anchor="ctr">
            <a:noAutofit/>
          </a:bodyPr>
          <a:lstStyle/>
          <a:p>
            <a:r>
              <a:rPr lang="en-US" sz="3200">
                <a:solidFill>
                  <a:srgbClr val="00879E"/>
                </a:solidFill>
                <a:latin typeface="+mj-lt"/>
              </a:rPr>
              <a:t>In-flight commissioning, routine testing &amp; upgrade projects</a:t>
            </a:r>
          </a:p>
        </p:txBody>
      </p:sp>
      <p:pic>
        <p:nvPicPr>
          <p:cNvPr id="6" name="Picture 5">
            <a:extLst>
              <a:ext uri="{FF2B5EF4-FFF2-40B4-BE49-F238E27FC236}">
                <a16:creationId xmlns:a16="http://schemas.microsoft.com/office/drawing/2014/main" id="{EB46D404-4A88-8A5F-F548-8C91578C359B}"/>
              </a:ext>
            </a:extLst>
          </p:cNvPr>
          <p:cNvPicPr>
            <a:picLocks noChangeAspect="1"/>
          </p:cNvPicPr>
          <p:nvPr/>
        </p:nvPicPr>
        <p:blipFill>
          <a:blip r:embed="rId5"/>
          <a:stretch>
            <a:fillRect/>
          </a:stretch>
        </p:blipFill>
        <p:spPr>
          <a:xfrm>
            <a:off x="83660" y="2738495"/>
            <a:ext cx="5868635" cy="3144512"/>
          </a:xfrm>
          <a:prstGeom prst="rect">
            <a:avLst/>
          </a:prstGeom>
        </p:spPr>
      </p:pic>
      <p:pic>
        <p:nvPicPr>
          <p:cNvPr id="12" name="Picture 11">
            <a:extLst>
              <a:ext uri="{FF2B5EF4-FFF2-40B4-BE49-F238E27FC236}">
                <a16:creationId xmlns:a16="http://schemas.microsoft.com/office/drawing/2014/main" id="{067A00C2-D2C8-EB1C-CD16-9B33D8D1A650}"/>
              </a:ext>
            </a:extLst>
          </p:cNvPr>
          <p:cNvPicPr>
            <a:picLocks noChangeAspect="1"/>
          </p:cNvPicPr>
          <p:nvPr/>
        </p:nvPicPr>
        <p:blipFill>
          <a:blip r:embed="rId6"/>
          <a:stretch>
            <a:fillRect/>
          </a:stretch>
        </p:blipFill>
        <p:spPr>
          <a:xfrm>
            <a:off x="6096000" y="2738495"/>
            <a:ext cx="5806533" cy="3144512"/>
          </a:xfrm>
          <a:prstGeom prst="rect">
            <a:avLst/>
          </a:prstGeom>
        </p:spPr>
      </p:pic>
      <p:sp>
        <p:nvSpPr>
          <p:cNvPr id="13" name="TextBox 12">
            <a:extLst>
              <a:ext uri="{FF2B5EF4-FFF2-40B4-BE49-F238E27FC236}">
                <a16:creationId xmlns:a16="http://schemas.microsoft.com/office/drawing/2014/main" id="{256F4A44-E608-F2FF-8E56-3012D838E5FD}"/>
              </a:ext>
            </a:extLst>
          </p:cNvPr>
          <p:cNvSpPr txBox="1"/>
          <p:nvPr/>
        </p:nvSpPr>
        <p:spPr>
          <a:xfrm>
            <a:off x="7568590" y="5912759"/>
            <a:ext cx="2401676" cy="584775"/>
          </a:xfrm>
          <a:prstGeom prst="rect">
            <a:avLst/>
          </a:prstGeom>
          <a:noFill/>
        </p:spPr>
        <p:txBody>
          <a:bodyPr wrap="square" rtlCol="0">
            <a:spAutoFit/>
          </a:bodyPr>
          <a:lstStyle/>
          <a:p>
            <a:pPr algn="ctr"/>
            <a:r>
              <a:rPr lang="en-NZ" sz="1600" b="1"/>
              <a:t>Total Projects: 38</a:t>
            </a:r>
          </a:p>
          <a:p>
            <a:pPr algn="ctr"/>
            <a:r>
              <a:rPr lang="en-NZ" sz="1600" b="1"/>
              <a:t>Total New MW: 932 </a:t>
            </a:r>
          </a:p>
        </p:txBody>
      </p:sp>
      <p:sp>
        <p:nvSpPr>
          <p:cNvPr id="14" name="TextBox 13">
            <a:extLst>
              <a:ext uri="{FF2B5EF4-FFF2-40B4-BE49-F238E27FC236}">
                <a16:creationId xmlns:a16="http://schemas.microsoft.com/office/drawing/2014/main" id="{E186408C-025E-6B38-268A-1E361602C3BF}"/>
              </a:ext>
            </a:extLst>
          </p:cNvPr>
          <p:cNvSpPr txBox="1"/>
          <p:nvPr/>
        </p:nvSpPr>
        <p:spPr>
          <a:xfrm>
            <a:off x="1927953" y="5912760"/>
            <a:ext cx="2159306" cy="584775"/>
          </a:xfrm>
          <a:prstGeom prst="rect">
            <a:avLst/>
          </a:prstGeom>
          <a:noFill/>
        </p:spPr>
        <p:txBody>
          <a:bodyPr wrap="square" rtlCol="0">
            <a:spAutoFit/>
          </a:bodyPr>
          <a:lstStyle/>
          <a:p>
            <a:pPr algn="ctr"/>
            <a:r>
              <a:rPr lang="en-NZ" sz="1600" b="1"/>
              <a:t>Total Projects: 42</a:t>
            </a:r>
          </a:p>
          <a:p>
            <a:pPr algn="ctr"/>
            <a:r>
              <a:rPr lang="en-NZ" sz="1600" b="1"/>
              <a:t>Total New MW: 299</a:t>
            </a:r>
          </a:p>
        </p:txBody>
      </p:sp>
    </p:spTree>
    <p:extLst>
      <p:ext uri="{BB962C8B-B14F-4D97-AF65-F5344CB8AC3E}">
        <p14:creationId xmlns:p14="http://schemas.microsoft.com/office/powerpoint/2010/main" val="3429377564"/>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F2464CEF-4CCF-2F17-77BC-9F67B966F2DC}"/>
              </a:ext>
            </a:extLst>
          </p:cNvPr>
          <p:cNvSpPr txBox="1"/>
          <p:nvPr/>
        </p:nvSpPr>
        <p:spPr>
          <a:xfrm>
            <a:off x="9438803" y="4339446"/>
            <a:ext cx="1879299" cy="1676638"/>
          </a:xfrm>
          <a:prstGeom prst="rect">
            <a:avLst/>
          </a:prstGeom>
          <a:solidFill>
            <a:schemeClr val="bg1">
              <a:lumMod val="85000"/>
              <a:alpha val="4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FCEE681-5DA8-E876-111F-8FFE76A27B72}"/>
              </a:ext>
            </a:extLst>
          </p:cNvPr>
          <p:cNvSpPr txBox="1"/>
          <p:nvPr/>
        </p:nvSpPr>
        <p:spPr>
          <a:xfrm>
            <a:off x="835249" y="1400621"/>
            <a:ext cx="2595460" cy="4617557"/>
          </a:xfrm>
          <a:prstGeom prst="rect">
            <a:avLst/>
          </a:prstGeom>
          <a:solidFill>
            <a:schemeClr val="accent1">
              <a:lumMod val="20000"/>
              <a:lumOff val="80000"/>
              <a:alpha val="4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E4818F-21D8-38AC-88FE-95B2626E06FC}"/>
              </a:ext>
            </a:extLst>
          </p:cNvPr>
          <p:cNvSpPr txBox="1"/>
          <p:nvPr/>
        </p:nvSpPr>
        <p:spPr>
          <a:xfrm>
            <a:off x="3430711" y="2749623"/>
            <a:ext cx="672805" cy="3268556"/>
          </a:xfrm>
          <a:prstGeom prst="rect">
            <a:avLst/>
          </a:prstGeom>
          <a:solidFill>
            <a:schemeClr val="accent3">
              <a:lumMod val="40000"/>
              <a:lumOff val="60000"/>
              <a:alpha val="4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0FDA238-6945-CAF0-1209-564CFDEDF7E6}"/>
              </a:ext>
            </a:extLst>
          </p:cNvPr>
          <p:cNvSpPr txBox="1"/>
          <p:nvPr/>
        </p:nvSpPr>
        <p:spPr>
          <a:xfrm>
            <a:off x="4723237" y="4225797"/>
            <a:ext cx="4108944" cy="1792381"/>
          </a:xfrm>
          <a:prstGeom prst="rect">
            <a:avLst/>
          </a:prstGeom>
          <a:solidFill>
            <a:schemeClr val="accent6">
              <a:lumMod val="40000"/>
              <a:lumOff val="60000"/>
              <a:alpha val="4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A55BF-E5C3-6F42-4802-D143454E63F3}"/>
              </a:ext>
            </a:extLst>
          </p:cNvPr>
          <p:cNvSpPr>
            <a:spLocks noGrp="1"/>
          </p:cNvSpPr>
          <p:nvPr>
            <p:ph type="ctrTitle"/>
          </p:nvPr>
        </p:nvSpPr>
        <p:spPr/>
        <p:txBody>
          <a:bodyPr/>
          <a:lstStyle/>
          <a:p>
            <a:r>
              <a:rPr lang="en-NZ" sz="3200">
                <a:solidFill>
                  <a:srgbClr val="00879E"/>
                </a:solidFill>
                <a:latin typeface="+mj-lt"/>
              </a:rPr>
              <a:t>Information</a:t>
            </a:r>
            <a:r>
              <a:rPr lang="en-NZ"/>
              <a:t> </a:t>
            </a:r>
            <a:r>
              <a:rPr lang="en-NZ" sz="3200">
                <a:solidFill>
                  <a:srgbClr val="00879E"/>
                </a:solidFill>
                <a:latin typeface="+mj-lt"/>
              </a:rPr>
              <a:t>published regarding meeting peak demand</a:t>
            </a:r>
          </a:p>
        </p:txBody>
      </p:sp>
      <p:cxnSp>
        <p:nvCxnSpPr>
          <p:cNvPr id="6" name="Straight Arrow Connector 5">
            <a:extLst>
              <a:ext uri="{FF2B5EF4-FFF2-40B4-BE49-F238E27FC236}">
                <a16:creationId xmlns:a16="http://schemas.microsoft.com/office/drawing/2014/main" id="{C228663B-92C7-57AB-3700-E2D0441EDE29}"/>
              </a:ext>
            </a:extLst>
          </p:cNvPr>
          <p:cNvCxnSpPr/>
          <p:nvPr/>
        </p:nvCxnSpPr>
        <p:spPr>
          <a:xfrm>
            <a:off x="781235" y="5992427"/>
            <a:ext cx="10944000" cy="621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DC24EC-47F5-E4E5-CD0B-60A9E4BACBED}"/>
              </a:ext>
            </a:extLst>
          </p:cNvPr>
          <p:cNvSpPr txBox="1"/>
          <p:nvPr/>
        </p:nvSpPr>
        <p:spPr>
          <a:xfrm>
            <a:off x="812772" y="1406489"/>
            <a:ext cx="6385232" cy="648000"/>
          </a:xfrm>
          <a:prstGeom prst="rect">
            <a:avLst/>
          </a:prstGeom>
          <a:solidFill>
            <a:schemeClr val="accent1">
              <a:lumMod val="40000"/>
              <a:lumOff val="6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Annual Security of Supply Assessment (SOSA)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Forecast winter energy and capacity margins relative to security standards</a:t>
            </a:r>
          </a:p>
        </p:txBody>
      </p:sp>
      <p:sp>
        <p:nvSpPr>
          <p:cNvPr id="8" name="TextBox 7">
            <a:extLst>
              <a:ext uri="{FF2B5EF4-FFF2-40B4-BE49-F238E27FC236}">
                <a16:creationId xmlns:a16="http://schemas.microsoft.com/office/drawing/2014/main" id="{5A7B3468-F991-8F53-69B3-A89728C53E79}"/>
              </a:ext>
            </a:extLst>
          </p:cNvPr>
          <p:cNvSpPr txBox="1"/>
          <p:nvPr/>
        </p:nvSpPr>
        <p:spPr>
          <a:xfrm>
            <a:off x="4103516" y="2828235"/>
            <a:ext cx="5713399" cy="648000"/>
          </a:xfrm>
          <a:prstGeom prst="rect">
            <a:avLst/>
          </a:prstGeom>
          <a:solidFill>
            <a:schemeClr val="accent5">
              <a:lumMod val="40000"/>
              <a:lumOff val="6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Winter Outlook / Quarterly Security of Supply Outlook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Shape and size of energy and capacity risks for period</a:t>
            </a:r>
          </a:p>
        </p:txBody>
      </p:sp>
      <p:sp>
        <p:nvSpPr>
          <p:cNvPr id="9" name="TextBox 8">
            <a:extLst>
              <a:ext uri="{FF2B5EF4-FFF2-40B4-BE49-F238E27FC236}">
                <a16:creationId xmlns:a16="http://schemas.microsoft.com/office/drawing/2014/main" id="{B6C0C1D7-518A-F31B-2BE7-7B2C7875B6C0}"/>
              </a:ext>
            </a:extLst>
          </p:cNvPr>
          <p:cNvSpPr txBox="1"/>
          <p:nvPr/>
        </p:nvSpPr>
        <p:spPr>
          <a:xfrm>
            <a:off x="3431684" y="2101622"/>
            <a:ext cx="6385232" cy="648000"/>
          </a:xfrm>
          <a:prstGeom prst="rect">
            <a:avLst/>
          </a:prstGeom>
          <a:solidFill>
            <a:schemeClr val="accent3">
              <a:lumMod val="40000"/>
              <a:lumOff val="6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New Zealand Generation Balance (NZGB)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Generation margins for the next 200 days</a:t>
            </a:r>
          </a:p>
        </p:txBody>
      </p:sp>
      <p:sp>
        <p:nvSpPr>
          <p:cNvPr id="10" name="TextBox 9">
            <a:extLst>
              <a:ext uri="{FF2B5EF4-FFF2-40B4-BE49-F238E27FC236}">
                <a16:creationId xmlns:a16="http://schemas.microsoft.com/office/drawing/2014/main" id="{7D1BB696-9CCE-74FA-7FB4-4220F8C9067E}"/>
              </a:ext>
            </a:extLst>
          </p:cNvPr>
          <p:cNvSpPr txBox="1"/>
          <p:nvPr/>
        </p:nvSpPr>
        <p:spPr>
          <a:xfrm>
            <a:off x="4730043" y="3577797"/>
            <a:ext cx="6385232" cy="648000"/>
          </a:xfrm>
          <a:prstGeom prst="rect">
            <a:avLst/>
          </a:prstGeom>
          <a:solidFill>
            <a:schemeClr val="accent6">
              <a:lumMod val="40000"/>
              <a:lumOff val="6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Forward market schedules (WDS, NRS, PRS)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Forecast market schedules, prices</a:t>
            </a:r>
          </a:p>
        </p:txBody>
      </p:sp>
      <p:sp>
        <p:nvSpPr>
          <p:cNvPr id="11" name="TextBox 10">
            <a:extLst>
              <a:ext uri="{FF2B5EF4-FFF2-40B4-BE49-F238E27FC236}">
                <a16:creationId xmlns:a16="http://schemas.microsoft.com/office/drawing/2014/main" id="{76DAB0A2-50CF-2851-A7C2-1D3EC7C5B852}"/>
              </a:ext>
            </a:extLst>
          </p:cNvPr>
          <p:cNvSpPr txBox="1"/>
          <p:nvPr/>
        </p:nvSpPr>
        <p:spPr>
          <a:xfrm>
            <a:off x="9438803" y="4278064"/>
            <a:ext cx="1879298" cy="654482"/>
          </a:xfrm>
          <a:prstGeom prst="rect">
            <a:avLst/>
          </a:prstGeom>
          <a:solidFill>
            <a:schemeClr val="bg1">
              <a:lumMod val="85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Real-time dispatch </a:t>
            </a:r>
            <a:r>
              <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rPr>
              <a:t>(RTD)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16E339A-B24A-DBCD-CB01-D5308043ACE7}"/>
              </a:ext>
            </a:extLst>
          </p:cNvPr>
          <p:cNvSpPr txBox="1"/>
          <p:nvPr/>
        </p:nvSpPr>
        <p:spPr>
          <a:xfrm>
            <a:off x="641221" y="6004823"/>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6571028-8BDF-9FAB-B1D3-C751F1289C0A}"/>
              </a:ext>
            </a:extLst>
          </p:cNvPr>
          <p:cNvSpPr txBox="1"/>
          <p:nvPr/>
        </p:nvSpPr>
        <p:spPr>
          <a:xfrm>
            <a:off x="2840842" y="6037898"/>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200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AD2FA28-7641-48C0-9B5B-0EC678C88217}"/>
              </a:ext>
            </a:extLst>
          </p:cNvPr>
          <p:cNvSpPr txBox="1"/>
          <p:nvPr/>
        </p:nvSpPr>
        <p:spPr>
          <a:xfrm>
            <a:off x="4436508" y="6028796"/>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1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2422BA0-C146-B087-5C5F-8598FBE12DCD}"/>
              </a:ext>
            </a:extLst>
          </p:cNvPr>
          <p:cNvSpPr txBox="1"/>
          <p:nvPr/>
        </p:nvSpPr>
        <p:spPr>
          <a:xfrm>
            <a:off x="5586270" y="6035011"/>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36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18036F5-89B3-80B8-FE90-A1C741DF7499}"/>
              </a:ext>
            </a:extLst>
          </p:cNvPr>
          <p:cNvSpPr txBox="1"/>
          <p:nvPr/>
        </p:nvSpPr>
        <p:spPr>
          <a:xfrm>
            <a:off x="6810463" y="6048926"/>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4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AB35361-119C-DE48-F224-1C69E2140940}"/>
              </a:ext>
            </a:extLst>
          </p:cNvPr>
          <p:cNvSpPr txBox="1"/>
          <p:nvPr/>
        </p:nvSpPr>
        <p:spPr>
          <a:xfrm>
            <a:off x="8034656" y="6048926"/>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1 hour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C5D9795-4F0D-08D3-4A3A-0A039958B96E}"/>
              </a:ext>
            </a:extLst>
          </p:cNvPr>
          <p:cNvSpPr txBox="1"/>
          <p:nvPr/>
        </p:nvSpPr>
        <p:spPr>
          <a:xfrm>
            <a:off x="9258849" y="6048926"/>
            <a:ext cx="908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5 mins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61B2970-C3DB-BEE6-281A-2C7A34774888}"/>
              </a:ext>
            </a:extLst>
          </p:cNvPr>
          <p:cNvSpPr txBox="1"/>
          <p:nvPr/>
        </p:nvSpPr>
        <p:spPr>
          <a:xfrm>
            <a:off x="10448754" y="6048926"/>
            <a:ext cx="1164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Real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9D99025-88B1-87FE-E838-EDDABA4F7A2E}"/>
              </a:ext>
            </a:extLst>
          </p:cNvPr>
          <p:cNvSpPr txBox="1"/>
          <p:nvPr/>
        </p:nvSpPr>
        <p:spPr>
          <a:xfrm>
            <a:off x="5864433" y="5000201"/>
            <a:ext cx="3532648" cy="340155"/>
          </a:xfrm>
          <a:prstGeom prst="rect">
            <a:avLst/>
          </a:prstGeom>
          <a:solidFill>
            <a:schemeClr val="accent1">
              <a:lumMod val="40000"/>
              <a:lumOff val="60000"/>
            </a:schemeClr>
          </a:solidFill>
          <a:ln w="19050">
            <a:solidFill>
              <a:schemeClr val="accent1">
                <a:lumMod val="50000"/>
              </a:schemeClr>
            </a:solidFill>
          </a:ln>
        </p:spPr>
        <p:txBody>
          <a:bodyPr wrap="square" l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Wind generation forecast</a:t>
            </a: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A26E4F7-80E0-08A8-C951-8A7825C76B95}"/>
              </a:ext>
            </a:extLst>
          </p:cNvPr>
          <p:cNvSpPr txBox="1"/>
          <p:nvPr/>
        </p:nvSpPr>
        <p:spPr>
          <a:xfrm>
            <a:off x="5866702" y="4648158"/>
            <a:ext cx="3530379" cy="321105"/>
          </a:xfrm>
          <a:prstGeom prst="rect">
            <a:avLst/>
          </a:prstGeom>
          <a:solidFill>
            <a:schemeClr val="accent1">
              <a:lumMod val="40000"/>
              <a:lumOff val="60000"/>
            </a:schemeClr>
          </a:solidFill>
          <a:ln w="19050">
            <a:solidFill>
              <a:schemeClr val="accent1">
                <a:lumMod val="50000"/>
              </a:schemeClr>
            </a:solidFill>
          </a:ln>
        </p:spPr>
        <p:txBody>
          <a:bodyPr wrap="square" l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Sensitivity schedules</a:t>
            </a: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E2A8DC9-594D-DD63-5822-55E335D6A2C0}"/>
              </a:ext>
            </a:extLst>
          </p:cNvPr>
          <p:cNvSpPr txBox="1"/>
          <p:nvPr/>
        </p:nvSpPr>
        <p:spPr>
          <a:xfrm>
            <a:off x="4723237" y="4276492"/>
            <a:ext cx="4673844" cy="340155"/>
          </a:xfrm>
          <a:prstGeom prst="rect">
            <a:avLst/>
          </a:prstGeom>
          <a:solidFill>
            <a:schemeClr val="accent1">
              <a:lumMod val="40000"/>
              <a:lumOff val="60000"/>
            </a:schemeClr>
          </a:solidFill>
          <a:ln w="19050">
            <a:solidFill>
              <a:schemeClr val="accent1">
                <a:lumMod val="50000"/>
              </a:schemeClr>
            </a:solidFill>
          </a:ln>
        </p:spPr>
        <p:txBody>
          <a:bodyPr wrap="square" l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Residual capacity</a:t>
            </a: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283E2B0-9A57-29BB-F57B-F7812469639A}"/>
              </a:ext>
            </a:extLst>
          </p:cNvPr>
          <p:cNvSpPr txBox="1"/>
          <p:nvPr/>
        </p:nvSpPr>
        <p:spPr>
          <a:xfrm>
            <a:off x="5864433" y="5371485"/>
            <a:ext cx="3532648" cy="340155"/>
          </a:xfrm>
          <a:prstGeom prst="rect">
            <a:avLst/>
          </a:prstGeom>
          <a:solidFill>
            <a:schemeClr val="accent1">
              <a:lumMod val="40000"/>
              <a:lumOff val="60000"/>
            </a:schemeClr>
          </a:solidFill>
          <a:ln w="19050">
            <a:solidFill>
              <a:schemeClr val="accent1">
                <a:lumMod val="50000"/>
              </a:schemeClr>
            </a:solidFill>
          </a:ln>
        </p:spPr>
        <p:txBody>
          <a:bodyPr wrap="square" lIns="18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414041"/>
                </a:solidFill>
                <a:effectLst/>
                <a:uLnTx/>
                <a:uFillTx/>
                <a:latin typeface="Calibri" panose="020F0502020204030204"/>
                <a:ea typeface="+mn-ea"/>
                <a:cs typeface="+mn-cs"/>
              </a:rPr>
              <a:t>Controllable load visibility</a:t>
            </a: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80D463EF-2D1F-361A-428A-5CCDF890A362}"/>
              </a:ext>
            </a:extLst>
          </p:cNvPr>
          <p:cNvSpPr txBox="1"/>
          <p:nvPr/>
        </p:nvSpPr>
        <p:spPr>
          <a:xfrm>
            <a:off x="4103514" y="3429000"/>
            <a:ext cx="619722" cy="2589178"/>
          </a:xfrm>
          <a:prstGeom prst="rect">
            <a:avLst/>
          </a:prstGeom>
          <a:solidFill>
            <a:schemeClr val="accent5">
              <a:lumMod val="40000"/>
              <a:lumOff val="60000"/>
              <a:alpha val="40000"/>
            </a:schemeClr>
          </a:solidFill>
        </p:spPr>
        <p:txBody>
          <a:bodyPr wrap="square" rtlCol="0">
            <a:noAutofit/>
          </a:bodyPr>
          <a:lstStyle/>
          <a:p>
            <a:endParaRPr lang="en-NZ" sz="1600" i="1"/>
          </a:p>
        </p:txBody>
      </p:sp>
      <p:sp>
        <p:nvSpPr>
          <p:cNvPr id="32" name="TextBox 31">
            <a:extLst>
              <a:ext uri="{FF2B5EF4-FFF2-40B4-BE49-F238E27FC236}">
                <a16:creationId xmlns:a16="http://schemas.microsoft.com/office/drawing/2014/main" id="{05B590FB-C99F-AB10-C7AF-6A54D99E1D49}"/>
              </a:ext>
            </a:extLst>
          </p:cNvPr>
          <p:cNvSpPr txBox="1"/>
          <p:nvPr/>
        </p:nvSpPr>
        <p:spPr>
          <a:xfrm>
            <a:off x="3630368" y="6021637"/>
            <a:ext cx="9808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414041"/>
                </a:solidFill>
                <a:effectLst/>
                <a:uLnTx/>
                <a:uFillTx/>
                <a:latin typeface="Calibri" panose="020F0502020204030204"/>
                <a:ea typeface="+mn-ea"/>
                <a:cs typeface="+mn-cs"/>
              </a:rPr>
              <a:t>6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1" u="none" strike="noStrike" kern="1200" cap="none" spc="0" normalizeH="0" baseline="0" noProof="0">
              <a:ln>
                <a:noFill/>
              </a:ln>
              <a:solidFill>
                <a:srgbClr val="4140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71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1417407" y="248192"/>
            <a:ext cx="9562993" cy="515985"/>
          </a:xfrm>
        </p:spPr>
        <p:txBody>
          <a:bodyPr>
            <a:noAutofit/>
          </a:bodyPr>
          <a:lstStyle/>
          <a:p>
            <a:r>
              <a:rPr lang="en-US" sz="3600">
                <a:solidFill>
                  <a:srgbClr val="00879E"/>
                </a:solidFill>
              </a:rPr>
              <a:t>Roster</a:t>
            </a:r>
          </a:p>
        </p:txBody>
      </p:sp>
      <p:graphicFrame>
        <p:nvGraphicFramePr>
          <p:cNvPr id="4" name="Table 3">
            <a:extLst>
              <a:ext uri="{FF2B5EF4-FFF2-40B4-BE49-F238E27FC236}">
                <a16:creationId xmlns:a16="http://schemas.microsoft.com/office/drawing/2014/main" id="{50C4655D-3575-46FF-86FB-2D82D3AEB857}"/>
              </a:ext>
            </a:extLst>
          </p:cNvPr>
          <p:cNvGraphicFramePr>
            <a:graphicFrameLocks noGrp="1"/>
          </p:cNvGraphicFramePr>
          <p:nvPr>
            <p:extLst>
              <p:ext uri="{D42A27DB-BD31-4B8C-83A1-F6EECF244321}">
                <p14:modId xmlns:p14="http://schemas.microsoft.com/office/powerpoint/2010/main" val="3347315576"/>
              </p:ext>
            </p:extLst>
          </p:nvPr>
        </p:nvGraphicFramePr>
        <p:xfrm>
          <a:off x="99753" y="764177"/>
          <a:ext cx="11955730" cy="6943954"/>
        </p:xfrm>
        <a:graphic>
          <a:graphicData uri="http://schemas.openxmlformats.org/drawingml/2006/table">
            <a:tbl>
              <a:tblPr firstRow="1" bandRow="1">
                <a:tableStyleId>{5C22544A-7EE6-4342-B048-85BDC9FD1C3A}</a:tableStyleId>
              </a:tblPr>
              <a:tblGrid>
                <a:gridCol w="1113905">
                  <a:extLst>
                    <a:ext uri="{9D8B030D-6E8A-4147-A177-3AD203B41FA5}">
                      <a16:colId xmlns:a16="http://schemas.microsoft.com/office/drawing/2014/main" val="391921843"/>
                    </a:ext>
                  </a:extLst>
                </a:gridCol>
                <a:gridCol w="987080">
                  <a:extLst>
                    <a:ext uri="{9D8B030D-6E8A-4147-A177-3AD203B41FA5}">
                      <a16:colId xmlns:a16="http://schemas.microsoft.com/office/drawing/2014/main" val="351923907"/>
                    </a:ext>
                  </a:extLst>
                </a:gridCol>
                <a:gridCol w="1137848">
                  <a:extLst>
                    <a:ext uri="{9D8B030D-6E8A-4147-A177-3AD203B41FA5}">
                      <a16:colId xmlns:a16="http://schemas.microsoft.com/office/drawing/2014/main" val="3919957768"/>
                    </a:ext>
                  </a:extLst>
                </a:gridCol>
                <a:gridCol w="1245271">
                  <a:extLst>
                    <a:ext uri="{9D8B030D-6E8A-4147-A177-3AD203B41FA5}">
                      <a16:colId xmlns:a16="http://schemas.microsoft.com/office/drawing/2014/main" val="3360104464"/>
                    </a:ext>
                  </a:extLst>
                </a:gridCol>
                <a:gridCol w="1245271">
                  <a:extLst>
                    <a:ext uri="{9D8B030D-6E8A-4147-A177-3AD203B41FA5}">
                      <a16:colId xmlns:a16="http://schemas.microsoft.com/office/drawing/2014/main" val="724945884"/>
                    </a:ext>
                  </a:extLst>
                </a:gridCol>
                <a:gridCol w="1245271">
                  <a:extLst>
                    <a:ext uri="{9D8B030D-6E8A-4147-A177-3AD203B41FA5}">
                      <a16:colId xmlns:a16="http://schemas.microsoft.com/office/drawing/2014/main" val="88046316"/>
                    </a:ext>
                  </a:extLst>
                </a:gridCol>
                <a:gridCol w="1245271">
                  <a:extLst>
                    <a:ext uri="{9D8B030D-6E8A-4147-A177-3AD203B41FA5}">
                      <a16:colId xmlns:a16="http://schemas.microsoft.com/office/drawing/2014/main" val="2111406809"/>
                    </a:ext>
                  </a:extLst>
                </a:gridCol>
                <a:gridCol w="1245271">
                  <a:extLst>
                    <a:ext uri="{9D8B030D-6E8A-4147-A177-3AD203B41FA5}">
                      <a16:colId xmlns:a16="http://schemas.microsoft.com/office/drawing/2014/main" val="101870426"/>
                    </a:ext>
                  </a:extLst>
                </a:gridCol>
                <a:gridCol w="1245271">
                  <a:extLst>
                    <a:ext uri="{9D8B030D-6E8A-4147-A177-3AD203B41FA5}">
                      <a16:colId xmlns:a16="http://schemas.microsoft.com/office/drawing/2014/main" val="3085016219"/>
                    </a:ext>
                  </a:extLst>
                </a:gridCol>
                <a:gridCol w="1245271">
                  <a:extLst>
                    <a:ext uri="{9D8B030D-6E8A-4147-A177-3AD203B41FA5}">
                      <a16:colId xmlns:a16="http://schemas.microsoft.com/office/drawing/2014/main" val="1537124769"/>
                    </a:ext>
                  </a:extLst>
                </a:gridCol>
              </a:tblGrid>
              <a:tr h="541501">
                <a:tc>
                  <a:txBody>
                    <a:bodyPr/>
                    <a:lstStyle/>
                    <a:p>
                      <a:pPr marL="0" lvl="0" indent="0">
                        <a:buFont typeface="Arial" panose="020B0604020202020204" pitchFamily="34" charset="0"/>
                        <a:buNone/>
                      </a:pPr>
                      <a:r>
                        <a:rPr lang="en-NZ" sz="1400"/>
                        <a:t>Date</a:t>
                      </a:r>
                      <a:endParaRPr lang="en-US"/>
                    </a:p>
                  </a:txBody>
                  <a:tcPr/>
                </a:tc>
                <a:tc>
                  <a:txBody>
                    <a:bodyPr/>
                    <a:lstStyle/>
                    <a:p>
                      <a:pPr marL="0" lvl="0" indent="0">
                        <a:buFont typeface="Arial" panose="020B0604020202020204" pitchFamily="34" charset="0"/>
                        <a:buNone/>
                      </a:pPr>
                      <a:r>
                        <a:rPr lang="en-NZ" sz="1400"/>
                        <a:t>Chair</a:t>
                      </a:r>
                      <a:endParaRPr lang="en-US"/>
                    </a:p>
                  </a:txBody>
                  <a:tcPr/>
                </a:tc>
                <a:tc>
                  <a:txBody>
                    <a:bodyPr/>
                    <a:lstStyle/>
                    <a:p>
                      <a:pPr marL="0" marR="0" lvl="0" indent="0" algn="l" rtl="0">
                        <a:lnSpc>
                          <a:spcPct val="100000"/>
                        </a:lnSpc>
                        <a:spcBef>
                          <a:spcPts val="0"/>
                        </a:spcBef>
                        <a:spcAft>
                          <a:spcPts val="0"/>
                        </a:spcAft>
                        <a:buClrTx/>
                        <a:buSzTx/>
                        <a:buFont typeface="Arial" panose="020B0604020202020204" pitchFamily="34" charset="0"/>
                        <a:buNone/>
                      </a:pPr>
                      <a:r>
                        <a:rPr lang="en-NZ" sz="1400"/>
                        <a:t>Markets</a:t>
                      </a:r>
                      <a:endParaRPr lang="en-US"/>
                    </a:p>
                  </a:txBody>
                  <a:tcPr/>
                </a:tc>
                <a:tc>
                  <a:txBody>
                    <a:bodyPr/>
                    <a:lstStyle/>
                    <a:p>
                      <a:pPr marL="0" marR="0" lvl="0" indent="0" algn="l" rtl="0">
                        <a:lnSpc>
                          <a:spcPct val="100000"/>
                        </a:lnSpc>
                        <a:spcBef>
                          <a:spcPts val="0"/>
                        </a:spcBef>
                        <a:spcAft>
                          <a:spcPts val="0"/>
                        </a:spcAft>
                        <a:buClrTx/>
                        <a:buSzTx/>
                        <a:buFont typeface="Arial" panose="020B0604020202020204" pitchFamily="34" charset="0"/>
                        <a:buNone/>
                      </a:pPr>
                      <a:r>
                        <a:rPr lang="en-NZ" sz="1400"/>
                        <a:t>Planning</a:t>
                      </a:r>
                      <a:endParaRPr lang="en-US"/>
                    </a:p>
                  </a:txBody>
                  <a:tcPr/>
                </a:tc>
                <a:tc>
                  <a:txBody>
                    <a:bodyPr/>
                    <a:lstStyle/>
                    <a:p>
                      <a:pPr marL="0" lvl="0" indent="0">
                        <a:buFont typeface="Arial" panose="020B0604020202020204" pitchFamily="34" charset="0"/>
                        <a:buNone/>
                      </a:pPr>
                      <a:r>
                        <a:rPr lang="en-NZ" sz="1400"/>
                        <a:t>Operational</a:t>
                      </a:r>
                      <a:endParaRPr lang="en-US"/>
                    </a:p>
                  </a:txBody>
                  <a:tcPr/>
                </a:tc>
                <a:tc>
                  <a:txBody>
                    <a:bodyPr/>
                    <a:lstStyle/>
                    <a:p>
                      <a:pPr marL="0" lvl="0" indent="0">
                        <a:buFont typeface="Arial" panose="020B0604020202020204" pitchFamily="34" charset="0"/>
                        <a:buNone/>
                      </a:pPr>
                      <a:r>
                        <a:rPr lang="en-NZ" sz="1400" b="0" i="0" u="none" strike="noStrike" noProof="0">
                          <a:latin typeface="Calibri"/>
                        </a:rPr>
                        <a:t>Next chair</a:t>
                      </a:r>
                      <a:endParaRPr lang="en-US"/>
                    </a:p>
                  </a:txBody>
                  <a:tcPr/>
                </a:tc>
                <a:tc>
                  <a:txBody>
                    <a:bodyPr/>
                    <a:lstStyle/>
                    <a:p>
                      <a:pPr marL="0" lvl="0" indent="0">
                        <a:buFont typeface="Arial" panose="020B0604020202020204" pitchFamily="34" charset="0"/>
                        <a:buNone/>
                      </a:pPr>
                      <a:r>
                        <a:rPr lang="en-NZ" sz="1400"/>
                        <a:t>Comms</a:t>
                      </a:r>
                      <a:endParaRPr lang="en-US"/>
                    </a:p>
                  </a:txBody>
                  <a:tcPr/>
                </a:tc>
                <a:tc>
                  <a:txBody>
                    <a:bodyPr/>
                    <a:lstStyle/>
                    <a:p>
                      <a:pPr marL="0" lvl="0" indent="0">
                        <a:buFont typeface="Arial" panose="020B0604020202020204" pitchFamily="34" charset="0"/>
                        <a:buNone/>
                      </a:pPr>
                      <a:r>
                        <a:rPr lang="en-NZ" sz="1400"/>
                        <a:t>Impartiality / compliance</a:t>
                      </a:r>
                      <a:endParaRPr lang="en-US"/>
                    </a:p>
                  </a:txBody>
                  <a:tcPr/>
                </a:tc>
                <a:tc>
                  <a:txBody>
                    <a:bodyPr/>
                    <a:lstStyle/>
                    <a:p>
                      <a:pPr marL="0" lvl="0" indent="0">
                        <a:buFont typeface="Arial" panose="020B0604020202020204" pitchFamily="34" charset="0"/>
                        <a:buNone/>
                      </a:pPr>
                      <a:r>
                        <a:rPr lang="en-NZ" sz="1400"/>
                        <a:t>Tech Sec</a:t>
                      </a:r>
                      <a:endParaRPr lang="en-US"/>
                    </a:p>
                  </a:txBody>
                  <a:tcPr/>
                </a:tc>
                <a:tc>
                  <a:txBody>
                    <a:bodyPr/>
                    <a:lstStyle/>
                    <a:p>
                      <a:pPr marL="0" lvl="0" indent="0">
                        <a:buFont typeface="Arial" panose="020B0604020202020204" pitchFamily="34" charset="0"/>
                        <a:buNone/>
                      </a:pPr>
                      <a:r>
                        <a:rPr lang="en-NZ" sz="1400"/>
                        <a:t>Sponsor</a:t>
                      </a:r>
                      <a:endParaRPr lang="en-US"/>
                    </a:p>
                  </a:txBody>
                  <a:tcPr/>
                </a:tc>
                <a:extLst>
                  <a:ext uri="{0D108BD9-81ED-4DB2-BD59-A6C34878D82A}">
                    <a16:rowId xmlns:a16="http://schemas.microsoft.com/office/drawing/2014/main" val="3944162938"/>
                  </a:ext>
                </a:extLst>
              </a:tr>
              <a:tr h="382236">
                <a:tc>
                  <a:txBody>
                    <a:bodyPr/>
                    <a:lstStyle/>
                    <a:p>
                      <a:pPr marL="0" lvl="0" indent="0" algn="l">
                        <a:buNone/>
                      </a:pPr>
                      <a:r>
                        <a:rPr lang="en-US" sz="1400" strike="noStrike" kern="1200">
                          <a:solidFill>
                            <a:schemeClr val="tx1"/>
                          </a:solidFill>
                          <a:highlight>
                            <a:srgbClr val="FFFF00"/>
                          </a:highlight>
                          <a:latin typeface="+mn-lt"/>
                          <a:ea typeface="+mn-ea"/>
                          <a:cs typeface="+mn-cs"/>
                        </a:rPr>
                        <a:t>1 Apr</a:t>
                      </a:r>
                    </a:p>
                  </a:txBody>
                  <a:tcPr>
                    <a:solidFill>
                      <a:schemeClr val="accent1">
                        <a:lumMod val="60000"/>
                        <a:lumOff val="40000"/>
                      </a:schemeClr>
                    </a:solidFill>
                  </a:tcPr>
                </a:tc>
                <a:tc>
                  <a:txBody>
                    <a:bodyPr/>
                    <a:lstStyle/>
                    <a:p>
                      <a:pPr marL="0" lvl="0" indent="0" algn="l" defTabSz="914400">
                        <a:buNone/>
                      </a:pPr>
                      <a:r>
                        <a:rPr lang="en-US" sz="1400" b="0" i="0" u="none" strike="noStrike" kern="1200" noProof="0">
                          <a:solidFill>
                            <a:schemeClr val="tx1"/>
                          </a:solidFill>
                          <a:highlight>
                            <a:srgbClr val="FFFF00"/>
                          </a:highlight>
                          <a:latin typeface="+mn-lt"/>
                        </a:rPr>
                        <a:t>Matt</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933817369"/>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15 April</a:t>
                      </a:r>
                    </a:p>
                  </a:txBody>
                  <a:tcPr>
                    <a:solidFill>
                      <a:schemeClr val="accent1">
                        <a:lumMod val="60000"/>
                        <a:lumOff val="40000"/>
                      </a:schemeClr>
                    </a:solidFill>
                  </a:tcPr>
                </a:tc>
                <a:tc>
                  <a:txBody>
                    <a:bodyPr/>
                    <a:lstStyle/>
                    <a:p>
                      <a:pPr marL="0" lvl="0" indent="0" algn="l" defTabSz="914400">
                        <a:buNone/>
                      </a:pPr>
                      <a:r>
                        <a:rPr lang="en-US" sz="1400" b="0" i="0" u="none" strike="noStrike" kern="1200" noProof="0">
                          <a:solidFill>
                            <a:schemeClr val="dk1"/>
                          </a:solidFill>
                          <a:highlight>
                            <a:srgbClr val="FFFF00"/>
                          </a:highlight>
                          <a:latin typeface="+mn-lt"/>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320962133"/>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29 April</a:t>
                      </a:r>
                    </a:p>
                  </a:txBody>
                  <a:tcPr>
                    <a:solidFill>
                      <a:schemeClr val="accent1">
                        <a:lumMod val="60000"/>
                        <a:lumOff val="40000"/>
                      </a:schemeClr>
                    </a:solidFill>
                  </a:tcPr>
                </a:tc>
                <a:tc>
                  <a:txBody>
                    <a:bodyPr/>
                    <a:lstStyle/>
                    <a:p>
                      <a:pPr marL="0" lvl="0" indent="0" algn="l" defTabSz="914400">
                        <a:buNone/>
                      </a:pPr>
                      <a:r>
                        <a:rPr lang="en-US" sz="1400" b="0" i="0" u="none" strike="noStrike" noProof="0">
                          <a:solidFill>
                            <a:srgbClr val="000000"/>
                          </a:solidFill>
                          <a:highlight>
                            <a:srgbClr val="FFFF00"/>
                          </a:highlight>
                          <a:latin typeface="Calibri"/>
                        </a:rPr>
                        <a:t>Katherine</a:t>
                      </a:r>
                      <a:endParaRPr lang="en-US"/>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817192941"/>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13 May</a:t>
                      </a:r>
                    </a:p>
                  </a:txBody>
                  <a:tcPr>
                    <a:solidFill>
                      <a:schemeClr val="accent1">
                        <a:lumMod val="60000"/>
                        <a:lumOff val="40000"/>
                      </a:schemeClr>
                    </a:solidFill>
                  </a:tcPr>
                </a:tc>
                <a:tc>
                  <a:txBody>
                    <a:bodyPr/>
                    <a:lstStyle/>
                    <a:p>
                      <a:pPr marL="0" lvl="0" indent="0" algn="l">
                        <a:buNone/>
                      </a:pPr>
                      <a:r>
                        <a:rPr lang="en-US" sz="1400" strike="noStrike">
                          <a:highlight>
                            <a:srgbClr val="FFFF00"/>
                          </a:highlight>
                        </a:rPr>
                        <a:t>Rebecca</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14995019"/>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27 May</a:t>
                      </a:r>
                    </a:p>
                  </a:txBody>
                  <a:tcPr>
                    <a:solidFill>
                      <a:schemeClr val="accent1">
                        <a:lumMod val="60000"/>
                        <a:lumOff val="40000"/>
                      </a:schemeClr>
                    </a:solidFill>
                  </a:tcPr>
                </a:tc>
                <a:tc>
                  <a:txBody>
                    <a:bodyPr/>
                    <a:lstStyle/>
                    <a:p>
                      <a:pPr marL="0" lvl="0" indent="0" algn="l" defTabSz="914400">
                        <a:buNone/>
                      </a:pPr>
                      <a:r>
                        <a:rPr lang="en-US" sz="1400" strike="noStrike">
                          <a:highlight>
                            <a:srgbClr val="FFFF00"/>
                          </a:highlight>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1587367788"/>
                  </a:ext>
                </a:extLst>
              </a:tr>
              <a:tr h="382236">
                <a:tc>
                  <a:txBody>
                    <a:bodyPr/>
                    <a:lstStyle/>
                    <a:p>
                      <a:pPr marL="0" lvl="0" indent="0" algn="l" rtl="0" eaLnBrk="1" latinLnBrk="0" hangingPunct="1">
                        <a:buNone/>
                      </a:pPr>
                      <a:r>
                        <a:rPr lang="en-US" sz="1400" strike="noStrike" kern="1200">
                          <a:solidFill>
                            <a:schemeClr val="tx1"/>
                          </a:solidFill>
                          <a:highlight>
                            <a:srgbClr val="FFFF00"/>
                          </a:highlight>
                          <a:latin typeface="+mn-lt"/>
                          <a:ea typeface="+mn-ea"/>
                          <a:cs typeface="+mn-cs"/>
                        </a:rPr>
                        <a:t>10 June</a:t>
                      </a:r>
                    </a:p>
                  </a:txBody>
                  <a:tcPr>
                    <a:solidFill>
                      <a:schemeClr val="accent1">
                        <a:lumMod val="60000"/>
                        <a:lumOff val="40000"/>
                      </a:schemeClr>
                    </a:solidFill>
                  </a:tcPr>
                </a:tc>
                <a:tc>
                  <a:txBody>
                    <a:bodyPr/>
                    <a:lstStyle/>
                    <a:p>
                      <a:pPr marL="0" lvl="0" indent="0" algn="l" defTabSz="914400" rtl="0" eaLnBrk="1" latinLnBrk="0" hangingPunct="1">
                        <a:buNone/>
                      </a:pPr>
                      <a:r>
                        <a:rPr lang="en-US" sz="1400" strike="noStrike" kern="1200" noProof="0">
                          <a:solidFill>
                            <a:schemeClr val="tx1"/>
                          </a:solidFill>
                          <a:highlight>
                            <a:srgbClr val="FFFF00"/>
                          </a:highlight>
                          <a:latin typeface="+mn-lt"/>
                          <a:ea typeface="+mn-ea"/>
                          <a:cs typeface="+mn-cs"/>
                        </a:rPr>
                        <a:t>Matt</a:t>
                      </a:r>
                    </a:p>
                  </a:txBody>
                  <a:tcPr>
                    <a:solidFill>
                      <a:schemeClr val="accent1">
                        <a:lumMod val="60000"/>
                        <a:lumOff val="40000"/>
                      </a:schemeClr>
                    </a:solidFill>
                  </a:tcPr>
                </a:tc>
                <a:tc>
                  <a:txBody>
                    <a:bodyPr/>
                    <a:lstStyle/>
                    <a:p>
                      <a:pPr marL="0" lvl="0" indent="0" algn="l" defTabSz="914400">
                        <a:buNone/>
                      </a:pPr>
                      <a:endParaRPr lang="en-US" sz="1400" strike="noStrike"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663424138"/>
                  </a:ext>
                </a:extLst>
              </a:tr>
              <a:tr h="382236">
                <a:tc>
                  <a:txBody>
                    <a:bodyPr/>
                    <a:lstStyle/>
                    <a:p>
                      <a:pPr marL="0" lvl="0" indent="0" algn="l" rtl="0" eaLnBrk="1" latinLnBrk="0" hangingPunct="1">
                        <a:buNone/>
                      </a:pPr>
                      <a:r>
                        <a:rPr lang="en-US" sz="1400" strike="noStrike" kern="1200">
                          <a:solidFill>
                            <a:schemeClr val="tx1"/>
                          </a:solidFill>
                          <a:highlight>
                            <a:srgbClr val="FFFF00"/>
                          </a:highlight>
                          <a:latin typeface="+mn-lt"/>
                          <a:ea typeface="+mn-ea"/>
                          <a:cs typeface="+mn-cs"/>
                        </a:rPr>
                        <a:t>24 June</a:t>
                      </a:r>
                    </a:p>
                  </a:txBody>
                  <a:tcPr>
                    <a:solidFill>
                      <a:schemeClr val="accent1">
                        <a:lumMod val="60000"/>
                        <a:lumOff val="40000"/>
                      </a:schemeClr>
                    </a:solidFill>
                  </a:tcPr>
                </a:tc>
                <a:tc>
                  <a:txBody>
                    <a:bodyPr/>
                    <a:lstStyle/>
                    <a:p>
                      <a:pPr marL="0" lvl="0" indent="0" algn="l" rtl="0" eaLnBrk="1" latinLnBrk="0" hangingPunct="1">
                        <a:buNone/>
                      </a:pPr>
                      <a:r>
                        <a:rPr lang="en-US" sz="1400" strike="noStrike" kern="1200" noProof="0">
                          <a:solidFill>
                            <a:schemeClr val="tx1"/>
                          </a:solidFill>
                          <a:highlight>
                            <a:srgbClr val="FFFF00"/>
                          </a:highlight>
                          <a:latin typeface="+mn-lt"/>
                          <a:ea typeface="+mn-ea"/>
                          <a:cs typeface="+mn-cs"/>
                        </a:rPr>
                        <a:t>Katherine</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423663433"/>
                  </a:ext>
                </a:extLst>
              </a:tr>
              <a:tr h="382236">
                <a:tc>
                  <a:txBody>
                    <a:bodyPr/>
                    <a:lstStyle/>
                    <a:p>
                      <a:pPr marL="0" lvl="0" indent="0" algn="l">
                        <a:buNone/>
                      </a:pPr>
                      <a:r>
                        <a:rPr lang="en-US" sz="1400" strike="noStrike" kern="1200">
                          <a:solidFill>
                            <a:schemeClr val="tx1"/>
                          </a:solidFill>
                          <a:highlight>
                            <a:srgbClr val="FFFF00"/>
                          </a:highlight>
                          <a:latin typeface="+mn-lt"/>
                          <a:ea typeface="+mn-ea"/>
                          <a:cs typeface="+mn-cs"/>
                        </a:rPr>
                        <a:t>8 July</a:t>
                      </a:r>
                    </a:p>
                  </a:txBody>
                  <a:tcPr>
                    <a:solidFill>
                      <a:schemeClr val="accent1">
                        <a:lumMod val="60000"/>
                        <a:lumOff val="40000"/>
                      </a:schemeClr>
                    </a:solidFill>
                  </a:tcPr>
                </a:tc>
                <a:tc>
                  <a:txBody>
                    <a:bodyPr/>
                    <a:lstStyle/>
                    <a:p>
                      <a:pPr marL="0" lvl="0" indent="0" algn="l" defTabSz="914400">
                        <a:buNone/>
                      </a:pPr>
                      <a:r>
                        <a:rPr lang="en-US" sz="1400" strike="noStrike">
                          <a:solidFill>
                            <a:schemeClr val="tx1"/>
                          </a:solidFill>
                          <a:highlight>
                            <a:srgbClr val="FFFF00"/>
                          </a:highlight>
                        </a:rPr>
                        <a:t>Rebecca</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376057445"/>
                  </a:ext>
                </a:extLst>
              </a:tr>
              <a:tr h="382236">
                <a:tc>
                  <a:txBody>
                    <a:bodyPr/>
                    <a:lstStyle/>
                    <a:p>
                      <a:pPr marL="0" lvl="0" indent="0" algn="l">
                        <a:buNone/>
                      </a:pPr>
                      <a:r>
                        <a:rPr lang="en-US" sz="1400" strike="noStrike" kern="1200">
                          <a:solidFill>
                            <a:schemeClr val="tx1"/>
                          </a:solidFill>
                          <a:highlight>
                            <a:srgbClr val="FFFF00"/>
                          </a:highlight>
                          <a:latin typeface="+mn-lt"/>
                          <a:ea typeface="+mn-ea"/>
                          <a:cs typeface="+mn-cs"/>
                        </a:rPr>
                        <a:t>22 July</a:t>
                      </a:r>
                    </a:p>
                  </a:txBody>
                  <a:tcPr>
                    <a:solidFill>
                      <a:schemeClr val="accent1">
                        <a:lumMod val="60000"/>
                        <a:lumOff val="40000"/>
                      </a:schemeClr>
                    </a:solidFill>
                  </a:tcPr>
                </a:tc>
                <a:tc>
                  <a:txBody>
                    <a:bodyPr/>
                    <a:lstStyle/>
                    <a:p>
                      <a:pPr marL="0" lvl="0" indent="0" algn="l" defTabSz="914400">
                        <a:buNone/>
                      </a:pPr>
                      <a:r>
                        <a:rPr lang="en-US" sz="1400" strike="noStrike">
                          <a:solidFill>
                            <a:schemeClr val="tx1"/>
                          </a:solidFill>
                          <a:highlight>
                            <a:srgbClr val="FFFF00"/>
                          </a:highlight>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1773692998"/>
                  </a:ext>
                </a:extLst>
              </a:tr>
              <a:tr h="382236">
                <a:tc>
                  <a:txBody>
                    <a:bodyPr/>
                    <a:lstStyle/>
                    <a:p>
                      <a:pPr marL="0" lvl="0" indent="0" algn="l">
                        <a:buNone/>
                      </a:pPr>
                      <a:r>
                        <a:rPr lang="en-US" sz="1400" strike="noStrike" kern="1200">
                          <a:solidFill>
                            <a:schemeClr val="tx1"/>
                          </a:solidFill>
                          <a:highlight>
                            <a:srgbClr val="FFFF00"/>
                          </a:highlight>
                          <a:latin typeface="+mn-lt"/>
                          <a:ea typeface="+mn-ea"/>
                          <a:cs typeface="+mn-cs"/>
                        </a:rPr>
                        <a:t>5 August</a:t>
                      </a:r>
                    </a:p>
                  </a:txBody>
                  <a:tcPr>
                    <a:solidFill>
                      <a:schemeClr val="accent1">
                        <a:lumMod val="60000"/>
                        <a:lumOff val="40000"/>
                      </a:schemeClr>
                    </a:solidFill>
                  </a:tcPr>
                </a:tc>
                <a:tc>
                  <a:txBody>
                    <a:bodyPr/>
                    <a:lstStyle/>
                    <a:p>
                      <a:pPr marL="0" lvl="0" indent="0" algn="l" defTabSz="914400">
                        <a:buNone/>
                      </a:pPr>
                      <a:r>
                        <a:rPr lang="en-US" sz="1400" b="0" i="0" u="none" strike="noStrike" kern="1200" noProof="0">
                          <a:solidFill>
                            <a:schemeClr val="tx1"/>
                          </a:solidFill>
                          <a:highlight>
                            <a:srgbClr val="FFFF00"/>
                          </a:highlight>
                          <a:latin typeface="+mn-lt"/>
                        </a:rPr>
                        <a:t>Matt</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881760068"/>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19 August</a:t>
                      </a:r>
                    </a:p>
                  </a:txBody>
                  <a:tcPr>
                    <a:solidFill>
                      <a:schemeClr val="accent1">
                        <a:lumMod val="60000"/>
                        <a:lumOff val="40000"/>
                      </a:schemeClr>
                    </a:solidFill>
                  </a:tcPr>
                </a:tc>
                <a:tc>
                  <a:txBody>
                    <a:bodyPr/>
                    <a:lstStyle/>
                    <a:p>
                      <a:pPr marL="0" lvl="0" indent="0" algn="l" defTabSz="914400">
                        <a:buNone/>
                      </a:pPr>
                      <a:r>
                        <a:rPr lang="en-US" sz="1400" b="0" i="0" u="none" strike="noStrike" kern="1200" noProof="0">
                          <a:solidFill>
                            <a:schemeClr val="dk1"/>
                          </a:solidFill>
                          <a:highlight>
                            <a:srgbClr val="FFFF00"/>
                          </a:highlight>
                          <a:latin typeface="+mn-lt"/>
                        </a:rPr>
                        <a:t>Katherine</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317946551"/>
                  </a:ext>
                </a:extLst>
              </a:tr>
              <a:tr h="668913">
                <a:tc>
                  <a:txBody>
                    <a:bodyPr/>
                    <a:lstStyle/>
                    <a:p>
                      <a:pPr marL="0" lvl="0" indent="0" algn="l">
                        <a:buNone/>
                      </a:pPr>
                      <a:r>
                        <a:rPr lang="en-US" sz="1400" strike="noStrike" kern="1200">
                          <a:solidFill>
                            <a:schemeClr val="dk1"/>
                          </a:solidFill>
                          <a:highlight>
                            <a:srgbClr val="FFFF00"/>
                          </a:highlight>
                          <a:latin typeface="+mn-lt"/>
                          <a:ea typeface="+mn-ea"/>
                          <a:cs typeface="+mn-cs"/>
                        </a:rPr>
                        <a:t>2 Sept</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noStrike">
                          <a:solidFill>
                            <a:schemeClr val="tx1"/>
                          </a:solidFill>
                          <a:highlight>
                            <a:srgbClr val="FFFF00"/>
                          </a:highlight>
                        </a:rPr>
                        <a:t>Rebecca</a:t>
                      </a:r>
                    </a:p>
                    <a:p>
                      <a:pPr marL="0" lvl="0" indent="0" algn="l" defTabSz="914400">
                        <a:buNone/>
                      </a:pPr>
                      <a:endParaRPr lang="en-US"/>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864954452"/>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16 Sept</a:t>
                      </a:r>
                    </a:p>
                  </a:txBody>
                  <a:tcPr>
                    <a:solidFill>
                      <a:schemeClr val="accent1">
                        <a:lumMod val="60000"/>
                        <a:lumOff val="40000"/>
                      </a:schemeClr>
                    </a:solidFill>
                  </a:tcPr>
                </a:tc>
                <a:tc>
                  <a:txBody>
                    <a:bodyPr/>
                    <a:lstStyle/>
                    <a:p>
                      <a:pPr marL="0" lvl="0" indent="0" algn="l">
                        <a:buNone/>
                      </a:pPr>
                      <a:r>
                        <a:rPr lang="en-US" sz="1400" strike="noStrike">
                          <a:highlight>
                            <a:srgbClr val="FFFF00"/>
                          </a:highlight>
                        </a:rPr>
                        <a:t>Matt</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r>
                        <a:rPr lang="en-US" sz="1400" kern="1200">
                          <a:solidFill>
                            <a:schemeClr val="dk1"/>
                          </a:solidFill>
                          <a:highlight>
                            <a:srgbClr val="FFFF00"/>
                          </a:highlight>
                          <a:latin typeface="+mn-lt"/>
                          <a:ea typeface="+mn-ea"/>
                          <a:cs typeface="+mn-cs"/>
                        </a:rPr>
                        <a:t>11 November</a:t>
                      </a:r>
                    </a:p>
                  </a:txBody>
                  <a:tcPr>
                    <a:solidFill>
                      <a:schemeClr val="accent1">
                        <a:lumMod val="60000"/>
                        <a:lumOff val="40000"/>
                      </a:schemeClr>
                    </a:solidFill>
                  </a:tcPr>
                </a:tc>
                <a:tc>
                  <a:txBody>
                    <a:bodyPr/>
                    <a:lstStyle/>
                    <a:p>
                      <a:pPr marL="0" lvl="0" indent="0" algn="l" defTabSz="914400">
                        <a:buNone/>
                      </a:pPr>
                      <a:r>
                        <a:rPr lang="en-US" sz="1400" kern="1200">
                          <a:solidFill>
                            <a:schemeClr val="dk1"/>
                          </a:solidFill>
                          <a:highlight>
                            <a:srgbClr val="FFFF00"/>
                          </a:highlight>
                          <a:latin typeface="+mn-lt"/>
                          <a:ea typeface="+mn-ea"/>
                          <a:cs typeface="+mn-cs"/>
                        </a:rPr>
                        <a:t>Matt</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839468357"/>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30 Sept</a:t>
                      </a:r>
                    </a:p>
                  </a:txBody>
                  <a:tcPr>
                    <a:solidFill>
                      <a:schemeClr val="accent1">
                        <a:lumMod val="60000"/>
                        <a:lumOff val="40000"/>
                      </a:schemeClr>
                    </a:solidFill>
                  </a:tcPr>
                </a:tc>
                <a:tc>
                  <a:txBody>
                    <a:bodyPr/>
                    <a:lstStyle/>
                    <a:p>
                      <a:pPr marL="0" lvl="0" indent="0" algn="l" defTabSz="914400">
                        <a:buNone/>
                      </a:pPr>
                      <a:r>
                        <a:rPr lang="en-US" sz="1400" strike="noStrike">
                          <a:highlight>
                            <a:srgbClr val="FFFF00"/>
                          </a:highlight>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r>
                        <a:rPr lang="en-US" sz="1400" kern="1200">
                          <a:solidFill>
                            <a:schemeClr val="dk1"/>
                          </a:solidFill>
                          <a:highlight>
                            <a:srgbClr val="FFFF00"/>
                          </a:highlight>
                          <a:latin typeface="+mn-lt"/>
                          <a:ea typeface="+mn-ea"/>
                          <a:cs typeface="+mn-cs"/>
                        </a:rPr>
                        <a:t>25 November</a:t>
                      </a:r>
                    </a:p>
                  </a:txBody>
                  <a:tcPr>
                    <a:solidFill>
                      <a:schemeClr val="accent1">
                        <a:lumMod val="60000"/>
                        <a:lumOff val="40000"/>
                      </a:schemeClr>
                    </a:solidFill>
                  </a:tcPr>
                </a:tc>
                <a:tc>
                  <a:txBody>
                    <a:bodyPr/>
                    <a:lstStyle/>
                    <a:p>
                      <a:pPr marL="0" lvl="0" indent="0" algn="l" defTabSz="914400">
                        <a:buNone/>
                      </a:pPr>
                      <a:r>
                        <a:rPr lang="en-US" sz="1400" kern="1200">
                          <a:solidFill>
                            <a:schemeClr val="dk1"/>
                          </a:solidFill>
                          <a:highlight>
                            <a:srgbClr val="FFFF00"/>
                          </a:highlight>
                          <a:latin typeface="+mn-lt"/>
                          <a:ea typeface="+mn-ea"/>
                          <a:cs typeface="+mn-cs"/>
                        </a:rPr>
                        <a:t>David</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2873679932"/>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14 Oct</a:t>
                      </a:r>
                    </a:p>
                  </a:txBody>
                  <a:tcPr>
                    <a:solidFill>
                      <a:schemeClr val="accent1">
                        <a:lumMod val="60000"/>
                        <a:lumOff val="40000"/>
                      </a:schemeClr>
                    </a:solidFill>
                  </a:tcPr>
                </a:tc>
                <a:tc>
                  <a:txBody>
                    <a:bodyPr/>
                    <a:lstStyle/>
                    <a:p>
                      <a:pPr marL="0" lvl="0" indent="0" algn="l" defTabSz="914400">
                        <a:buNone/>
                      </a:pPr>
                      <a:r>
                        <a:rPr lang="en-US" sz="1400" strike="noStrike">
                          <a:highlight>
                            <a:srgbClr val="FFFF00"/>
                          </a:highlight>
                        </a:rPr>
                        <a:t>Rebecca</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r>
                        <a:rPr lang="en-US" sz="1400" kern="1200">
                          <a:solidFill>
                            <a:schemeClr val="dk1"/>
                          </a:solidFill>
                          <a:highlight>
                            <a:srgbClr val="FFFF00"/>
                          </a:highlight>
                          <a:latin typeface="+mn-lt"/>
                          <a:ea typeface="+mn-ea"/>
                          <a:cs typeface="+mn-cs"/>
                        </a:rPr>
                        <a:t>9 December</a:t>
                      </a:r>
                    </a:p>
                  </a:txBody>
                  <a:tcPr>
                    <a:solidFill>
                      <a:schemeClr val="accent1">
                        <a:lumMod val="60000"/>
                        <a:lumOff val="40000"/>
                      </a:schemeClr>
                    </a:solidFill>
                  </a:tcPr>
                </a:tc>
                <a:tc>
                  <a:txBody>
                    <a:bodyPr/>
                    <a:lstStyle/>
                    <a:p>
                      <a:pPr marL="0" lvl="0" indent="0" algn="l" defTabSz="914400">
                        <a:buNone/>
                      </a:pPr>
                      <a:r>
                        <a:rPr lang="en-US" sz="1400" kern="1200">
                          <a:solidFill>
                            <a:schemeClr val="dk1"/>
                          </a:solidFill>
                          <a:highlight>
                            <a:srgbClr val="FFFF00"/>
                          </a:highlight>
                          <a:latin typeface="+mn-lt"/>
                          <a:ea typeface="+mn-ea"/>
                          <a:cs typeface="+mn-cs"/>
                        </a:rPr>
                        <a:t>Rebecca</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162178042"/>
                  </a:ext>
                </a:extLst>
              </a:tr>
              <a:tr h="382236">
                <a:tc>
                  <a:txBody>
                    <a:bodyPr/>
                    <a:lstStyle/>
                    <a:p>
                      <a:pPr marL="0" lvl="0" indent="0" algn="l">
                        <a:buNone/>
                      </a:pPr>
                      <a:r>
                        <a:rPr lang="en-US" sz="1400" strike="noStrike" kern="1200">
                          <a:solidFill>
                            <a:schemeClr val="dk1"/>
                          </a:solidFill>
                          <a:highlight>
                            <a:srgbClr val="FFFF00"/>
                          </a:highlight>
                          <a:latin typeface="+mn-lt"/>
                          <a:ea typeface="+mn-ea"/>
                          <a:cs typeface="+mn-cs"/>
                        </a:rPr>
                        <a:t>28 Oct</a:t>
                      </a:r>
                    </a:p>
                  </a:txBody>
                  <a:tcPr>
                    <a:solidFill>
                      <a:schemeClr val="accent1">
                        <a:lumMod val="60000"/>
                        <a:lumOff val="40000"/>
                      </a:schemeClr>
                    </a:solidFill>
                  </a:tcPr>
                </a:tc>
                <a:tc>
                  <a:txBody>
                    <a:bodyPr/>
                    <a:lstStyle/>
                    <a:p>
                      <a:pPr marL="0" lvl="0" indent="0" algn="l" defTabSz="914400">
                        <a:buNone/>
                      </a:pPr>
                      <a:r>
                        <a:rPr lang="en-US" sz="1400" strike="noStrike">
                          <a:highlight>
                            <a:srgbClr val="FFFF00"/>
                          </a:highlight>
                        </a:rPr>
                        <a:t>Katherine</a:t>
                      </a: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lgn="l" defTabSz="914400">
                        <a:buNone/>
                      </a:pPr>
                      <a:endParaRPr lang="en-US" sz="1400" kern="1200">
                        <a:solidFill>
                          <a:schemeClr val="dk1"/>
                        </a:solidFill>
                        <a:latin typeface="+mn-lt"/>
                        <a:ea typeface="+mn-ea"/>
                        <a:cs typeface="+mn-cs"/>
                      </a:endParaRPr>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tc>
                  <a:txBody>
                    <a:bodyPr/>
                    <a:lstStyle/>
                    <a:p>
                      <a:pPr marL="0" lvl="0" indent="0">
                        <a:buNone/>
                      </a:pPr>
                      <a:endParaRPr lang="en-US"/>
                    </a:p>
                  </a:txBody>
                  <a:tcPr>
                    <a:solidFill>
                      <a:schemeClr val="accent1">
                        <a:lumMod val="60000"/>
                        <a:lumOff val="40000"/>
                      </a:schemeClr>
                    </a:solidFill>
                  </a:tcPr>
                </a:tc>
                <a:extLst>
                  <a:ext uri="{0D108BD9-81ED-4DB2-BD59-A6C34878D82A}">
                    <a16:rowId xmlns:a16="http://schemas.microsoft.com/office/drawing/2014/main" val="1642478402"/>
                  </a:ext>
                </a:extLst>
              </a:tr>
            </a:tbl>
          </a:graphicData>
        </a:graphic>
      </p:graphicFrame>
      <p:sp>
        <p:nvSpPr>
          <p:cNvPr id="5" name="Rectangle 4">
            <a:extLst>
              <a:ext uri="{FF2B5EF4-FFF2-40B4-BE49-F238E27FC236}">
                <a16:creationId xmlns:a16="http://schemas.microsoft.com/office/drawing/2014/main" id="{6281A200-AF0F-4CCD-8F23-67A8BFFEE72B}"/>
              </a:ext>
            </a:extLst>
          </p:cNvPr>
          <p:cNvSpPr/>
          <p:nvPr/>
        </p:nvSpPr>
        <p:spPr>
          <a:xfrm>
            <a:off x="9051479" y="0"/>
            <a:ext cx="2857492" cy="66402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Tree>
    <p:extLst>
      <p:ext uri="{BB962C8B-B14F-4D97-AF65-F5344CB8AC3E}">
        <p14:creationId xmlns:p14="http://schemas.microsoft.com/office/powerpoint/2010/main" val="1492331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207718"/>
            <a:ext cx="9562993" cy="515985"/>
          </a:xfrm>
        </p:spPr>
        <p:txBody>
          <a:bodyPr>
            <a:noAutofit/>
          </a:bodyPr>
          <a:lstStyle/>
          <a:p>
            <a:r>
              <a:rPr lang="en-US" sz="3600">
                <a:solidFill>
                  <a:srgbClr val="00879E"/>
                </a:solidFill>
              </a:rPr>
              <a:t>Process overview</a:t>
            </a:r>
          </a:p>
        </p:txBody>
      </p:sp>
      <p:graphicFrame>
        <p:nvGraphicFramePr>
          <p:cNvPr id="2" name="Table 3">
            <a:extLst>
              <a:ext uri="{FF2B5EF4-FFF2-40B4-BE49-F238E27FC236}">
                <a16:creationId xmlns:a16="http://schemas.microsoft.com/office/drawing/2014/main" id="{2D9D0B4F-37BA-449B-8202-E0490E881D2D}"/>
              </a:ext>
            </a:extLst>
          </p:cNvPr>
          <p:cNvGraphicFramePr>
            <a:graphicFrameLocks noGrp="1"/>
          </p:cNvGraphicFramePr>
          <p:nvPr/>
        </p:nvGraphicFramePr>
        <p:xfrm>
          <a:off x="116731" y="740456"/>
          <a:ext cx="11974748" cy="6330814"/>
        </p:xfrm>
        <a:graphic>
          <a:graphicData uri="http://schemas.openxmlformats.org/drawingml/2006/table">
            <a:tbl>
              <a:tblPr firstRow="1" bandRow="1">
                <a:tableStyleId>{5C22544A-7EE6-4342-B048-85BDC9FD1C3A}</a:tableStyleId>
              </a:tblPr>
              <a:tblGrid>
                <a:gridCol w="1260439">
                  <a:extLst>
                    <a:ext uri="{9D8B030D-6E8A-4147-A177-3AD203B41FA5}">
                      <a16:colId xmlns:a16="http://schemas.microsoft.com/office/drawing/2014/main" val="391921843"/>
                    </a:ext>
                  </a:extLst>
                </a:gridCol>
                <a:gridCol w="2698719">
                  <a:extLst>
                    <a:ext uri="{9D8B030D-6E8A-4147-A177-3AD203B41FA5}">
                      <a16:colId xmlns:a16="http://schemas.microsoft.com/office/drawing/2014/main" val="351923907"/>
                    </a:ext>
                  </a:extLst>
                </a:gridCol>
                <a:gridCol w="4279748">
                  <a:extLst>
                    <a:ext uri="{9D8B030D-6E8A-4147-A177-3AD203B41FA5}">
                      <a16:colId xmlns:a16="http://schemas.microsoft.com/office/drawing/2014/main" val="3919957768"/>
                    </a:ext>
                  </a:extLst>
                </a:gridCol>
                <a:gridCol w="3735842">
                  <a:extLst>
                    <a:ext uri="{9D8B030D-6E8A-4147-A177-3AD203B41FA5}">
                      <a16:colId xmlns:a16="http://schemas.microsoft.com/office/drawing/2014/main" val="3360104464"/>
                    </a:ext>
                  </a:extLst>
                </a:gridCol>
              </a:tblGrid>
              <a:tr h="355841">
                <a:tc>
                  <a:txBody>
                    <a:bodyPr/>
                    <a:lstStyle/>
                    <a:p>
                      <a:r>
                        <a:rPr lang="en-NZ" sz="1400"/>
                        <a:t>Activity</a:t>
                      </a:r>
                    </a:p>
                  </a:txBody>
                  <a:tcPr/>
                </a:tc>
                <a:tc>
                  <a:txBody>
                    <a:bodyPr/>
                    <a:lstStyle/>
                    <a:p>
                      <a:r>
                        <a:rPr lang="en-NZ" sz="1400"/>
                        <a:t>When</a:t>
                      </a:r>
                    </a:p>
                  </a:txBody>
                  <a:tcPr/>
                </a:tc>
                <a:tc>
                  <a:txBody>
                    <a:bodyPr/>
                    <a:lstStyle/>
                    <a:p>
                      <a:r>
                        <a:rPr lang="en-NZ" sz="1400"/>
                        <a:t>Who </a:t>
                      </a:r>
                      <a:r>
                        <a:rPr lang="en-NZ" sz="1400" b="0"/>
                        <a:t>(lead in </a:t>
                      </a:r>
                      <a:r>
                        <a:rPr lang="en-NZ" sz="1400"/>
                        <a:t>bold</a:t>
                      </a:r>
                      <a:r>
                        <a:rPr lang="en-NZ" sz="1400" b="0"/>
                        <a:t>)</a:t>
                      </a:r>
                    </a:p>
                  </a:txBody>
                  <a:tcPr/>
                </a:tc>
                <a:tc>
                  <a:txBody>
                    <a:bodyPr/>
                    <a:lstStyle/>
                    <a:p>
                      <a:r>
                        <a:rPr lang="en-NZ" sz="1400"/>
                        <a:t>What</a:t>
                      </a:r>
                    </a:p>
                  </a:txBody>
                  <a:tcPr/>
                </a:tc>
                <a:extLst>
                  <a:ext uri="{0D108BD9-81ED-4DB2-BD59-A6C34878D82A}">
                    <a16:rowId xmlns:a16="http://schemas.microsoft.com/office/drawing/2014/main" val="2975076585"/>
                  </a:ext>
                </a:extLst>
              </a:tr>
              <a:tr h="1520856">
                <a:tc>
                  <a:txBody>
                    <a:bodyPr/>
                    <a:lstStyle/>
                    <a:p>
                      <a:pPr marL="342900" indent="-342900">
                        <a:buAutoNum type="arabicPeriod"/>
                      </a:pPr>
                      <a:r>
                        <a:rPr lang="en-NZ" sz="1400"/>
                        <a:t>Prep</a:t>
                      </a:r>
                    </a:p>
                  </a:txBody>
                  <a:tcPr/>
                </a:tc>
                <a:tc>
                  <a:txBody>
                    <a:bodyPr/>
                    <a:lstStyle/>
                    <a:p>
                      <a:r>
                        <a:rPr lang="en-NZ" sz="1400"/>
                        <a:t>Tues 9.30am</a:t>
                      </a:r>
                    </a:p>
                  </a:txBody>
                  <a:tcPr/>
                </a:tc>
                <a:tc>
                  <a:txBody>
                    <a:bodyPr/>
                    <a:lstStyle/>
                    <a:p>
                      <a:r>
                        <a:rPr lang="en-NZ" sz="1400" b="1"/>
                        <a:t>Chair</a:t>
                      </a:r>
                      <a:r>
                        <a:rPr lang="en-NZ" sz="1400"/>
                        <a:t> </a:t>
                      </a:r>
                    </a:p>
                    <a:p>
                      <a:r>
                        <a:rPr lang="en-NZ" sz="1400"/>
                        <a:t>Presenters (Markets, Outages, Operations)</a:t>
                      </a:r>
                    </a:p>
                    <a:p>
                      <a:pPr lvl="0">
                        <a:buNone/>
                      </a:pPr>
                      <a:r>
                        <a:rPr lang="en-NZ" sz="1400" b="0" i="0" u="none" strike="noStrike" noProof="0">
                          <a:latin typeface="Calibri"/>
                        </a:rPr>
                        <a:t>Note does not need all 3 every week – could include PS as well)</a:t>
                      </a:r>
                      <a:endParaRPr lang="en-NZ"/>
                    </a:p>
                    <a:p>
                      <a:r>
                        <a:rPr lang="en-NZ" sz="1400"/>
                        <a:t>Assurance (Richard)</a:t>
                      </a:r>
                    </a:p>
                    <a:p>
                      <a:r>
                        <a:rPr lang="en-NZ" sz="1400"/>
                        <a:t>Comms (Nathan) </a:t>
                      </a:r>
                    </a:p>
                    <a:p>
                      <a:r>
                        <a:rPr lang="en-NZ" sz="1400"/>
                        <a:t>Tech Sec (Carol)</a:t>
                      </a:r>
                    </a:p>
                  </a:txBody>
                  <a:tcPr/>
                </a:tc>
                <a:tc>
                  <a:txBody>
                    <a:bodyPr/>
                    <a:lstStyle/>
                    <a:p>
                      <a:pPr marL="285750" indent="-285750">
                        <a:buFont typeface="Arial" panose="020B0604020202020204" pitchFamily="34" charset="0"/>
                        <a:buChar char="•"/>
                      </a:pPr>
                      <a:r>
                        <a:rPr lang="en-NZ" sz="1400"/>
                        <a:t>Confirming and checking material and roles (material should be pre-loaded)</a:t>
                      </a:r>
                    </a:p>
                    <a:p>
                      <a:pPr marL="285750" indent="-285750">
                        <a:buFont typeface="Arial" panose="020B0604020202020204" pitchFamily="34" charset="0"/>
                        <a:buChar char="•"/>
                      </a:pPr>
                      <a:r>
                        <a:rPr lang="en-NZ" sz="1400"/>
                        <a:t>Reviewing answers to </a:t>
                      </a:r>
                      <a:r>
                        <a:rPr lang="en-NZ" sz="1400" err="1"/>
                        <a:t>prev</a:t>
                      </a:r>
                      <a:r>
                        <a:rPr lang="en-NZ" sz="1400"/>
                        <a:t> Q&amp;A</a:t>
                      </a:r>
                    </a:p>
                  </a:txBody>
                  <a:tcPr/>
                </a:tc>
                <a:extLst>
                  <a:ext uri="{0D108BD9-81ED-4DB2-BD59-A6C34878D82A}">
                    <a16:rowId xmlns:a16="http://schemas.microsoft.com/office/drawing/2014/main" val="2594069949"/>
                  </a:ext>
                </a:extLst>
              </a:tr>
              <a:tr h="1520856">
                <a:tc>
                  <a:txBody>
                    <a:bodyPr/>
                    <a:lstStyle/>
                    <a:p>
                      <a:r>
                        <a:rPr lang="en-NZ" sz="1400"/>
                        <a:t>2. Industry Forum</a:t>
                      </a:r>
                    </a:p>
                  </a:txBody>
                  <a:tcPr/>
                </a:tc>
                <a:tc>
                  <a:txBody>
                    <a:bodyPr/>
                    <a:lstStyle/>
                    <a:p>
                      <a:r>
                        <a:rPr lang="en-NZ" sz="1400"/>
                        <a:t>Tues 11am</a:t>
                      </a:r>
                    </a:p>
                  </a:txBody>
                  <a:tcPr/>
                </a:tc>
                <a:tc>
                  <a:txBody>
                    <a:bodyPr/>
                    <a:lstStyle/>
                    <a:p>
                      <a:r>
                        <a:rPr lang="en-NZ" sz="1400" b="1"/>
                        <a:t>Chair</a:t>
                      </a:r>
                      <a:r>
                        <a:rPr lang="en-NZ" sz="1400"/>
                        <a:t> </a:t>
                      </a:r>
                    </a:p>
                    <a:p>
                      <a:r>
                        <a:rPr lang="en-NZ" sz="1400"/>
                        <a:t>3x Presenters (Markets, Outages, Operations) </a:t>
                      </a:r>
                    </a:p>
                    <a:p>
                      <a:pPr lvl="0">
                        <a:buNone/>
                      </a:pPr>
                      <a:r>
                        <a:rPr lang="en-NZ" sz="1400"/>
                        <a:t>Note does not need all 3 every week – could include PS as well)</a:t>
                      </a:r>
                    </a:p>
                    <a:p>
                      <a:r>
                        <a:rPr lang="en-NZ" sz="1400"/>
                        <a:t>Assurance (Richard)</a:t>
                      </a:r>
                    </a:p>
                    <a:p>
                      <a:r>
                        <a:rPr lang="en-NZ" sz="1400"/>
                        <a:t>Comms (Nathan) </a:t>
                      </a:r>
                    </a:p>
                    <a:p>
                      <a:r>
                        <a:rPr lang="en-NZ" sz="1400"/>
                        <a:t>Tech Sec (Carol)</a:t>
                      </a:r>
                    </a:p>
                  </a:txBody>
                  <a:tcPr/>
                </a:tc>
                <a:tc>
                  <a:txBody>
                    <a:bodyPr/>
                    <a:lstStyle/>
                    <a:p>
                      <a:pPr marL="285750" indent="-285750">
                        <a:buFont typeface="Arial" panose="020B0604020202020204" pitchFamily="34" charset="0"/>
                        <a:buChar char="•"/>
                      </a:pPr>
                      <a:r>
                        <a:rPr lang="en-NZ" sz="1400"/>
                        <a:t>Deliver forum!</a:t>
                      </a:r>
                    </a:p>
                  </a:txBody>
                  <a:tcPr/>
                </a:tc>
                <a:extLst>
                  <a:ext uri="{0D108BD9-81ED-4DB2-BD59-A6C34878D82A}">
                    <a16:rowId xmlns:a16="http://schemas.microsoft.com/office/drawing/2014/main" val="1260974499"/>
                  </a:ext>
                </a:extLst>
              </a:tr>
              <a:tr h="1316125">
                <a:tc>
                  <a:txBody>
                    <a:bodyPr/>
                    <a:lstStyle/>
                    <a:p>
                      <a:r>
                        <a:rPr lang="en-NZ" sz="1400"/>
                        <a:t>3. Debrief</a:t>
                      </a:r>
                    </a:p>
                  </a:txBody>
                  <a:tcPr/>
                </a:tc>
                <a:tc>
                  <a:txBody>
                    <a:bodyPr/>
                    <a:lstStyle/>
                    <a:p>
                      <a:r>
                        <a:rPr lang="en-NZ" sz="1400"/>
                        <a:t>Tues 11.40am</a:t>
                      </a:r>
                    </a:p>
                  </a:txBody>
                  <a:tcPr/>
                </a:tc>
                <a:tc>
                  <a:txBody>
                    <a:bodyPr/>
                    <a:lstStyle/>
                    <a:p>
                      <a:r>
                        <a:rPr lang="en-NZ" sz="1400" b="1"/>
                        <a:t>Chair</a:t>
                      </a:r>
                      <a:r>
                        <a:rPr lang="en-NZ" sz="1400"/>
                        <a:t> </a:t>
                      </a:r>
                    </a:p>
                    <a:p>
                      <a:r>
                        <a:rPr lang="en-NZ" sz="1400"/>
                        <a:t>Presenters (Markets, Outages,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400"/>
                        <a:t>Next chair</a:t>
                      </a:r>
                    </a:p>
                    <a:p>
                      <a:r>
                        <a:rPr lang="en-NZ" sz="1400"/>
                        <a:t>Assurance (Richard)</a:t>
                      </a:r>
                    </a:p>
                    <a:p>
                      <a:r>
                        <a:rPr lang="en-NZ" sz="1400"/>
                        <a:t>Comms (Nathan) </a:t>
                      </a:r>
                    </a:p>
                    <a:p>
                      <a:r>
                        <a:rPr lang="en-NZ" sz="1400"/>
                        <a:t>Tech Sec (Carol)</a:t>
                      </a:r>
                    </a:p>
                  </a:txBody>
                  <a:tcPr/>
                </a:tc>
                <a:tc>
                  <a:txBody>
                    <a:bodyPr/>
                    <a:lstStyle/>
                    <a:p>
                      <a:pPr marL="285750" indent="-285750">
                        <a:buFont typeface="Arial" panose="020B0604020202020204" pitchFamily="34" charset="0"/>
                        <a:buChar char="•"/>
                      </a:pPr>
                      <a:r>
                        <a:rPr lang="en-NZ" sz="1400"/>
                        <a:t>Review feedback (internal and from audience)</a:t>
                      </a:r>
                    </a:p>
                    <a:p>
                      <a:pPr marL="285750" indent="-285750">
                        <a:buFont typeface="Arial" panose="020B0604020202020204" pitchFamily="34" charset="0"/>
                        <a:buChar char="•"/>
                      </a:pPr>
                      <a:r>
                        <a:rPr lang="en-NZ" sz="1400"/>
                        <a:t>Assign owners to offline Q&amp;A </a:t>
                      </a:r>
                    </a:p>
                    <a:p>
                      <a:pPr marL="285750" indent="-285750">
                        <a:buFont typeface="Arial" panose="020B0604020202020204" pitchFamily="34" charset="0"/>
                        <a:buChar char="•"/>
                      </a:pPr>
                      <a:r>
                        <a:rPr lang="en-NZ" sz="1400"/>
                        <a:t>Identify opportunities to improve / change in future</a:t>
                      </a:r>
                    </a:p>
                  </a:txBody>
                  <a:tcPr/>
                </a:tc>
                <a:extLst>
                  <a:ext uri="{0D108BD9-81ED-4DB2-BD59-A6C34878D82A}">
                    <a16:rowId xmlns:a16="http://schemas.microsoft.com/office/drawing/2014/main" val="594934695"/>
                  </a:ext>
                </a:extLst>
              </a:tr>
              <a:tr h="701933">
                <a:tc rowSpan="2">
                  <a:txBody>
                    <a:bodyPr/>
                    <a:lstStyle/>
                    <a:p>
                      <a:r>
                        <a:rPr lang="en-NZ" sz="1400"/>
                        <a:t>4. Offline checks</a:t>
                      </a:r>
                    </a:p>
                  </a:txBody>
                  <a:tcPr/>
                </a:tc>
                <a:tc rowSpan="2">
                  <a:txBody>
                    <a:bodyPr/>
                    <a:lstStyle/>
                    <a:p>
                      <a:r>
                        <a:rPr lang="en-NZ" sz="1400"/>
                        <a:t>Using Teams channel during alternate week</a:t>
                      </a:r>
                    </a:p>
                  </a:txBody>
                  <a:tcPr/>
                </a:tc>
                <a:tc>
                  <a:txBody>
                    <a:bodyPr/>
                    <a:lstStyle/>
                    <a:p>
                      <a:r>
                        <a:rPr lang="en-NZ" sz="1400" b="1"/>
                        <a:t>Tech Sec (Carol)</a:t>
                      </a:r>
                    </a:p>
                    <a:p>
                      <a:r>
                        <a:rPr lang="en-NZ" sz="1400"/>
                        <a:t>Chair</a:t>
                      </a:r>
                    </a:p>
                    <a:p>
                      <a:endParaRPr lang="en-NZ" sz="1400"/>
                    </a:p>
                  </a:txBody>
                  <a:tcPr/>
                </a:tc>
                <a:tc>
                  <a:txBody>
                    <a:bodyPr/>
                    <a:lstStyle/>
                    <a:p>
                      <a:pPr marL="285750" indent="-285750">
                        <a:buFont typeface="Arial" panose="020B0604020202020204" pitchFamily="34" charset="0"/>
                        <a:buChar char="•"/>
                      </a:pPr>
                      <a:r>
                        <a:rPr lang="en-NZ" sz="1400"/>
                        <a:t>Confirm attendees against roster</a:t>
                      </a:r>
                    </a:p>
                    <a:p>
                      <a:pPr marL="285750" indent="-285750">
                        <a:buFont typeface="Arial" panose="020B0604020202020204" pitchFamily="34" charset="0"/>
                        <a:buChar char="•"/>
                      </a:pPr>
                      <a:r>
                        <a:rPr lang="en-NZ" sz="1400"/>
                        <a:t>Confirm horizon of diary invitations</a:t>
                      </a:r>
                    </a:p>
                    <a:p>
                      <a:pPr marL="285750" indent="-285750">
                        <a:buFont typeface="Arial" panose="020B0604020202020204" pitchFamily="34" charset="0"/>
                        <a:buChar char="•"/>
                      </a:pPr>
                      <a:endParaRPr lang="en-NZ" sz="1400"/>
                    </a:p>
                  </a:txBody>
                  <a:tcPr/>
                </a:tc>
                <a:extLst>
                  <a:ext uri="{0D108BD9-81ED-4DB2-BD59-A6C34878D82A}">
                    <a16:rowId xmlns:a16="http://schemas.microsoft.com/office/drawing/2014/main" val="3871650478"/>
                  </a:ext>
                </a:extLst>
              </a:tr>
              <a:tr h="701933">
                <a:tc vMerge="1">
                  <a:txBody>
                    <a:bodyPr/>
                    <a:lstStyle/>
                    <a:p>
                      <a:endParaRPr lang="en-NZ"/>
                    </a:p>
                  </a:txBody>
                  <a:tcPr/>
                </a:tc>
                <a:tc vMerge="1">
                  <a:txBody>
                    <a:bodyPr/>
                    <a:lstStyle/>
                    <a:p>
                      <a:endParaRPr lang="en-NZ"/>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1" kern="1200">
                          <a:solidFill>
                            <a:schemeClr val="dk1"/>
                          </a:solidFill>
                          <a:latin typeface="+mn-lt"/>
                          <a:ea typeface="+mn-ea"/>
                          <a:cs typeface="+mn-cs"/>
                        </a:rPr>
                        <a:t>Tech Sec (Carol)</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400" kern="1200">
                          <a:solidFill>
                            <a:schemeClr val="dk1"/>
                          </a:solidFill>
                          <a:latin typeface="+mn-lt"/>
                          <a:ea typeface="+mn-ea"/>
                          <a:cs typeface="+mn-cs"/>
                        </a:rPr>
                        <a:t>Comms (Nathan), Assurance (Richard), next Chair</a:t>
                      </a:r>
                    </a:p>
                  </a:txBody>
                  <a:tcPr>
                    <a:solidFill>
                      <a:srgbClr val="E9EBF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dk1"/>
                          </a:solidFill>
                          <a:latin typeface="+mn-lt"/>
                          <a:ea typeface="+mn-ea"/>
                          <a:cs typeface="+mn-cs"/>
                        </a:rPr>
                        <a:t>Check progress of offline Q&amp;A responses</a:t>
                      </a:r>
                    </a:p>
                  </a:txBody>
                  <a:tcPr>
                    <a:solidFill>
                      <a:srgbClr val="E9EBF5"/>
                    </a:solidFill>
                  </a:tcPr>
                </a:tc>
                <a:extLst>
                  <a:ext uri="{0D108BD9-81ED-4DB2-BD59-A6C34878D82A}">
                    <a16:rowId xmlns:a16="http://schemas.microsoft.com/office/drawing/2014/main" val="3930460429"/>
                  </a:ext>
                </a:extLst>
              </a:tr>
            </a:tbl>
          </a:graphicData>
        </a:graphic>
      </p:graphicFrame>
      <p:sp>
        <p:nvSpPr>
          <p:cNvPr id="6" name="Rectangle 5">
            <a:extLst>
              <a:ext uri="{FF2B5EF4-FFF2-40B4-BE49-F238E27FC236}">
                <a16:creationId xmlns:a16="http://schemas.microsoft.com/office/drawing/2014/main" id="{1B1399A6-E2B6-4AC4-9403-1BD41AB25AE8}"/>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Tree>
    <p:extLst>
      <p:ext uri="{BB962C8B-B14F-4D97-AF65-F5344CB8AC3E}">
        <p14:creationId xmlns:p14="http://schemas.microsoft.com/office/powerpoint/2010/main" val="406097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9562993" cy="515985"/>
          </a:xfrm>
        </p:spPr>
        <p:txBody>
          <a:bodyPr>
            <a:noAutofit/>
          </a:bodyPr>
          <a:lstStyle/>
          <a:p>
            <a:r>
              <a:rPr lang="en-US" sz="3600">
                <a:solidFill>
                  <a:srgbClr val="00879E"/>
                </a:solidFill>
              </a:rPr>
              <a:t>1. Prep meeting – 9.30am Tuesday</a:t>
            </a:r>
          </a:p>
        </p:txBody>
      </p:sp>
      <p:graphicFrame>
        <p:nvGraphicFramePr>
          <p:cNvPr id="5" name="Table 3">
            <a:extLst>
              <a:ext uri="{FF2B5EF4-FFF2-40B4-BE49-F238E27FC236}">
                <a16:creationId xmlns:a16="http://schemas.microsoft.com/office/drawing/2014/main" id="{A0649A41-BD02-44F4-B884-B3887503F8C1}"/>
              </a:ext>
            </a:extLst>
          </p:cNvPr>
          <p:cNvGraphicFramePr>
            <a:graphicFrameLocks noGrp="1"/>
          </p:cNvGraphicFramePr>
          <p:nvPr/>
        </p:nvGraphicFramePr>
        <p:xfrm>
          <a:off x="523734" y="1930724"/>
          <a:ext cx="10813791" cy="4226559"/>
        </p:xfrm>
        <a:graphic>
          <a:graphicData uri="http://schemas.openxmlformats.org/drawingml/2006/table">
            <a:tbl>
              <a:tblPr firstRow="1" bandRow="1">
                <a:tableStyleId>{5C22544A-7EE6-4342-B048-85BDC9FD1C3A}</a:tableStyleId>
              </a:tblPr>
              <a:tblGrid>
                <a:gridCol w="6956836">
                  <a:extLst>
                    <a:ext uri="{9D8B030D-6E8A-4147-A177-3AD203B41FA5}">
                      <a16:colId xmlns:a16="http://schemas.microsoft.com/office/drawing/2014/main" val="3919957768"/>
                    </a:ext>
                  </a:extLst>
                </a:gridCol>
                <a:gridCol w="2811294">
                  <a:extLst>
                    <a:ext uri="{9D8B030D-6E8A-4147-A177-3AD203B41FA5}">
                      <a16:colId xmlns:a16="http://schemas.microsoft.com/office/drawing/2014/main" val="3360104464"/>
                    </a:ext>
                  </a:extLst>
                </a:gridCol>
                <a:gridCol w="1045661">
                  <a:extLst>
                    <a:ext uri="{9D8B030D-6E8A-4147-A177-3AD203B41FA5}">
                      <a16:colId xmlns:a16="http://schemas.microsoft.com/office/drawing/2014/main" val="2321926868"/>
                    </a:ext>
                  </a:extLst>
                </a:gridCol>
              </a:tblGrid>
              <a:tr h="370840">
                <a:tc gridSpan="3">
                  <a:txBody>
                    <a:bodyPr/>
                    <a:lstStyle/>
                    <a:p>
                      <a:r>
                        <a:rPr lang="en-NZ" sz="1400"/>
                        <a:t>Checklist</a:t>
                      </a:r>
                    </a:p>
                  </a:txBody>
                  <a:tcPr/>
                </a:tc>
                <a:tc hMerge="1">
                  <a:txBody>
                    <a:bodyPr/>
                    <a:lstStyle/>
                    <a:p>
                      <a:endParaRPr lang="en-NZ" sz="1600"/>
                    </a:p>
                  </a:txBody>
                  <a:tcPr/>
                </a:tc>
                <a:tc hMerge="1">
                  <a:txBody>
                    <a:bodyPr/>
                    <a:lstStyle/>
                    <a:p>
                      <a:endParaRPr lang="en-NZ" sz="1600"/>
                    </a:p>
                  </a:txBody>
                  <a:tcPr/>
                </a:tc>
                <a:extLst>
                  <a:ext uri="{0D108BD9-81ED-4DB2-BD59-A6C34878D82A}">
                    <a16:rowId xmlns:a16="http://schemas.microsoft.com/office/drawing/2014/main" val="2050545198"/>
                  </a:ext>
                </a:extLst>
              </a:tr>
              <a:tr h="370840">
                <a:tc>
                  <a:txBody>
                    <a:bodyPr/>
                    <a:lstStyle/>
                    <a:p>
                      <a:r>
                        <a:rPr lang="en-NZ" sz="1400" b="1">
                          <a:solidFill>
                            <a:schemeClr val="bg1"/>
                          </a:solidFill>
                        </a:rPr>
                        <a:t>Item</a:t>
                      </a:r>
                    </a:p>
                  </a:txBody>
                  <a:tcPr>
                    <a:solidFill>
                      <a:srgbClr val="4472C4"/>
                    </a:solidFill>
                  </a:tcPr>
                </a:tc>
                <a:tc>
                  <a:txBody>
                    <a:bodyPr/>
                    <a:lstStyle/>
                    <a:p>
                      <a:r>
                        <a:rPr lang="en-NZ" sz="1400" b="1">
                          <a:solidFill>
                            <a:schemeClr val="bg1"/>
                          </a:solidFill>
                        </a:rPr>
                        <a:t>Confirmed by</a:t>
                      </a:r>
                    </a:p>
                  </a:txBody>
                  <a:tcPr>
                    <a:solidFill>
                      <a:srgbClr val="4472C4"/>
                    </a:solidFill>
                  </a:tcPr>
                </a:tc>
                <a:tc>
                  <a:txBody>
                    <a:bodyPr/>
                    <a:lstStyle/>
                    <a:p>
                      <a:r>
                        <a:rPr lang="en-NZ" sz="1400" b="1">
                          <a:solidFill>
                            <a:schemeClr val="bg1"/>
                          </a:solidFill>
                        </a:rPr>
                        <a:t>Y / N</a:t>
                      </a:r>
                    </a:p>
                  </a:txBody>
                  <a:tcPr>
                    <a:solidFill>
                      <a:srgbClr val="4472C4"/>
                    </a:solidFill>
                  </a:tcPr>
                </a:tc>
                <a:extLst>
                  <a:ext uri="{0D108BD9-81ED-4DB2-BD59-A6C34878D82A}">
                    <a16:rowId xmlns:a16="http://schemas.microsoft.com/office/drawing/2014/main" val="2975076585"/>
                  </a:ext>
                </a:extLst>
              </a:tr>
              <a:tr h="370840">
                <a:tc>
                  <a:txBody>
                    <a:bodyPr/>
                    <a:lstStyle/>
                    <a:p>
                      <a:r>
                        <a:rPr lang="en-NZ" sz="1400"/>
                        <a:t>Every slide has a presenter (unless decided there is no update for an item)</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594069949"/>
                  </a:ext>
                </a:extLst>
              </a:tr>
              <a:tr h="370840">
                <a:tc>
                  <a:txBody>
                    <a:bodyPr/>
                    <a:lstStyle/>
                    <a:p>
                      <a:r>
                        <a:rPr lang="en-NZ" sz="1400"/>
                        <a:t>Every slide has material (if there is no update for an item then say this on a placeholder slide)</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391646677"/>
                  </a:ext>
                </a:extLst>
              </a:tr>
              <a:tr h="370840">
                <a:tc>
                  <a:txBody>
                    <a:bodyPr/>
                    <a:lstStyle/>
                    <a:p>
                      <a:r>
                        <a:rPr lang="en-NZ" sz="1400"/>
                        <a:t>Material is appropriate: SO independence</a:t>
                      </a:r>
                    </a:p>
                  </a:txBody>
                  <a:tcPr/>
                </a:tc>
                <a:tc>
                  <a:txBody>
                    <a:bodyPr/>
                    <a:lstStyle/>
                    <a:p>
                      <a:pPr marL="0" indent="0">
                        <a:buFont typeface="Arial" panose="020B0604020202020204" pitchFamily="34" charset="0"/>
                        <a:buNone/>
                      </a:pPr>
                      <a:r>
                        <a:rPr lang="en-NZ" sz="1400"/>
                        <a:t>Assurance (Richard)</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3924494709"/>
                  </a:ext>
                </a:extLst>
              </a:tr>
              <a:tr h="370840">
                <a:tc>
                  <a:txBody>
                    <a:bodyPr/>
                    <a:lstStyle/>
                    <a:p>
                      <a:r>
                        <a:rPr lang="en-NZ" sz="1400"/>
                        <a:t>Material is appropriate: audience lens (relevance, tone, level of detail)</a:t>
                      </a:r>
                    </a:p>
                  </a:txBody>
                  <a:tcPr/>
                </a:tc>
                <a:tc>
                  <a:txBody>
                    <a:bodyPr/>
                    <a:lstStyle/>
                    <a:p>
                      <a:pPr marL="0" indent="0">
                        <a:buFont typeface="Arial" panose="020B0604020202020204" pitchFamily="34" charset="0"/>
                        <a:buNone/>
                      </a:pPr>
                      <a:r>
                        <a:rPr lang="en-NZ" sz="1400"/>
                        <a:t>Comms (Nathan)</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867381207"/>
                  </a:ext>
                </a:extLst>
              </a:tr>
              <a:tr h="370840">
                <a:tc>
                  <a:txBody>
                    <a:bodyPr/>
                    <a:lstStyle/>
                    <a:p>
                      <a:r>
                        <a:rPr lang="en-NZ" sz="1400"/>
                        <a:t>Material is appropriate: duration of presentation items &lt; allocated timeslots</a:t>
                      </a:r>
                    </a:p>
                  </a:txBody>
                  <a:tcPr/>
                </a:tc>
                <a:tc>
                  <a:txBody>
                    <a:bodyPr/>
                    <a:lstStyle/>
                    <a:p>
                      <a:pPr marL="0" indent="0">
                        <a:buFont typeface="Arial" panose="020B0604020202020204" pitchFamily="34" charset="0"/>
                        <a:buNone/>
                      </a:pPr>
                      <a:r>
                        <a:rPr lang="en-NZ" sz="1400" kern="1200">
                          <a:solidFill>
                            <a:schemeClr val="dk1"/>
                          </a:solidFill>
                          <a:latin typeface="+mn-lt"/>
                          <a:ea typeface="+mn-ea"/>
                          <a:cs typeface="+mn-cs"/>
                        </a:rPr>
                        <a:t>Chair</a:t>
                      </a:r>
                    </a:p>
                  </a:txBody>
                  <a:tcPr/>
                </a:tc>
                <a:tc>
                  <a:txBody>
                    <a:bodyPr/>
                    <a:lstStyle/>
                    <a:p>
                      <a:pPr marL="0" indent="0">
                        <a:buNone/>
                      </a:pPr>
                      <a:endParaRPr lang="en-NZ" sz="1400"/>
                    </a:p>
                  </a:txBody>
                  <a:tcPr/>
                </a:tc>
                <a:extLst>
                  <a:ext uri="{0D108BD9-81ED-4DB2-BD59-A6C34878D82A}">
                    <a16:rowId xmlns:a16="http://schemas.microsoft.com/office/drawing/2014/main" val="975207441"/>
                  </a:ext>
                </a:extLst>
              </a:tr>
              <a:tr h="370840">
                <a:tc>
                  <a:txBody>
                    <a:bodyPr/>
                    <a:lstStyle/>
                    <a:p>
                      <a:r>
                        <a:rPr lang="en-NZ" sz="1400" kern="1200">
                          <a:solidFill>
                            <a:schemeClr val="dk1"/>
                          </a:solidFill>
                          <a:latin typeface="+mn-lt"/>
                          <a:ea typeface="+mn-ea"/>
                          <a:cs typeface="+mn-cs"/>
                        </a:rPr>
                        <a:t>Q&amp;A from last time: all questions have an answer or placeholder </a:t>
                      </a:r>
                    </a:p>
                  </a:txBody>
                  <a:tcPr/>
                </a:tc>
                <a:tc>
                  <a:txBody>
                    <a:bodyPr/>
                    <a:lstStyle/>
                    <a:p>
                      <a:r>
                        <a:rPr lang="en-NZ" sz="1400" kern="1200">
                          <a:solidFill>
                            <a:schemeClr val="dk1"/>
                          </a:solidFill>
                          <a:latin typeface="+mn-lt"/>
                          <a:ea typeface="+mn-ea"/>
                          <a:cs typeface="+mn-cs"/>
                        </a:rPr>
                        <a:t>Chair</a:t>
                      </a:r>
                    </a:p>
                  </a:txBody>
                  <a:tcPr/>
                </a:tc>
                <a:tc>
                  <a:txBody>
                    <a:bodyPr/>
                    <a:lstStyle/>
                    <a:p>
                      <a:pPr marL="0" indent="0">
                        <a:buNone/>
                      </a:pPr>
                      <a:endParaRPr lang="en-NZ" sz="1400"/>
                    </a:p>
                  </a:txBody>
                  <a:tcPr/>
                </a:tc>
                <a:extLst>
                  <a:ext uri="{0D108BD9-81ED-4DB2-BD59-A6C34878D82A}">
                    <a16:rowId xmlns:a16="http://schemas.microsoft.com/office/drawing/2014/main" val="470497339"/>
                  </a:ext>
                </a:extLst>
              </a:tr>
              <a:tr h="370840">
                <a:tc>
                  <a:txBody>
                    <a:bodyPr/>
                    <a:lstStyle/>
                    <a:p>
                      <a:r>
                        <a:rPr lang="en-NZ" sz="1400"/>
                        <a:t>Q&amp;A from last time: assurance on all answers (SO independence, compliance risk)</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400"/>
                        <a:t>Assurance (Richard)</a:t>
                      </a:r>
                    </a:p>
                    <a:p>
                      <a:pPr marL="0" indent="0">
                        <a:buFont typeface="Arial" panose="020B0604020202020204" pitchFamily="34" charset="0"/>
                        <a:buNone/>
                      </a:pPr>
                      <a:endParaRPr lang="en-NZ" sz="1400"/>
                    </a:p>
                  </a:txBody>
                  <a:tcPr/>
                </a:tc>
                <a:tc>
                  <a:txBody>
                    <a:bodyPr/>
                    <a:lstStyle/>
                    <a:p>
                      <a:pPr marL="0" indent="0">
                        <a:buNone/>
                      </a:pPr>
                      <a:endParaRPr lang="en-NZ" sz="1400"/>
                    </a:p>
                  </a:txBody>
                  <a:tcPr/>
                </a:tc>
                <a:extLst>
                  <a:ext uri="{0D108BD9-81ED-4DB2-BD59-A6C34878D82A}">
                    <a16:rowId xmlns:a16="http://schemas.microsoft.com/office/drawing/2014/main" val="3627831987"/>
                  </a:ext>
                </a:extLst>
              </a:tr>
              <a:tr h="370840">
                <a:tc>
                  <a:txBody>
                    <a:bodyPr/>
                    <a:lstStyle/>
                    <a:p>
                      <a:r>
                        <a:rPr lang="en-NZ" sz="1400"/>
                        <a:t>Backup presenter and offline version of slides prepared</a:t>
                      </a:r>
                    </a:p>
                  </a:txBody>
                  <a:tcPr/>
                </a:tc>
                <a:tc>
                  <a:txBody>
                    <a:bodyPr/>
                    <a:lstStyle/>
                    <a:p>
                      <a:pPr marL="0" indent="0">
                        <a:buFont typeface="Arial" panose="020B0604020202020204" pitchFamily="34" charset="0"/>
                        <a:buNone/>
                      </a:pPr>
                      <a:r>
                        <a:rPr lang="en-NZ" sz="1400"/>
                        <a:t>Tech Sec</a:t>
                      </a:r>
                    </a:p>
                  </a:txBody>
                  <a:tcPr/>
                </a:tc>
                <a:tc>
                  <a:txBody>
                    <a:bodyPr/>
                    <a:lstStyle/>
                    <a:p>
                      <a:pPr marL="0" indent="0">
                        <a:buNone/>
                      </a:pPr>
                      <a:endParaRPr lang="en-NZ" sz="1400"/>
                    </a:p>
                  </a:txBody>
                  <a:tcPr/>
                </a:tc>
                <a:extLst>
                  <a:ext uri="{0D108BD9-81ED-4DB2-BD59-A6C34878D82A}">
                    <a16:rowId xmlns:a16="http://schemas.microsoft.com/office/drawing/2014/main" val="2411489501"/>
                  </a:ext>
                </a:extLst>
              </a:tr>
              <a:tr h="370839">
                <a:tc>
                  <a:txBody>
                    <a:bodyPr/>
                    <a:lstStyle/>
                    <a:p>
                      <a:pPr lvl="0">
                        <a:buNone/>
                      </a:pPr>
                      <a:r>
                        <a:rPr lang="en-NZ" sz="1400" b="0" i="0" u="none" strike="noStrike" noProof="0">
                          <a:latin typeface="Calibri"/>
                        </a:rPr>
                        <a:t>Pre-check that all presenters have the right invitation</a:t>
                      </a:r>
                      <a:endParaRPr lang="en-US"/>
                    </a:p>
                  </a:txBody>
                  <a:tcPr/>
                </a:tc>
                <a:tc>
                  <a:txBody>
                    <a:bodyPr/>
                    <a:lstStyle/>
                    <a:p>
                      <a:pPr marL="0" lvl="0" indent="0">
                        <a:buNone/>
                      </a:pPr>
                      <a:r>
                        <a:rPr lang="en-NZ" sz="1400"/>
                        <a:t>Chair</a:t>
                      </a:r>
                    </a:p>
                  </a:txBody>
                  <a:tcPr/>
                </a:tc>
                <a:tc>
                  <a:txBody>
                    <a:bodyPr/>
                    <a:lstStyle/>
                    <a:p>
                      <a:pPr marL="0" lvl="0" indent="0">
                        <a:buNone/>
                      </a:pPr>
                      <a:endParaRPr lang="en-NZ" sz="1400"/>
                    </a:p>
                  </a:txBody>
                  <a:tcPr/>
                </a:tc>
                <a:extLst>
                  <a:ext uri="{0D108BD9-81ED-4DB2-BD59-A6C34878D82A}">
                    <a16:rowId xmlns:a16="http://schemas.microsoft.com/office/drawing/2014/main" val="2536651524"/>
                  </a:ext>
                </a:extLst>
              </a:tr>
            </a:tbl>
          </a:graphicData>
        </a:graphic>
      </p:graphicFrame>
      <p:sp>
        <p:nvSpPr>
          <p:cNvPr id="6" name="Rectangle 5">
            <a:extLst>
              <a:ext uri="{FF2B5EF4-FFF2-40B4-BE49-F238E27FC236}">
                <a16:creationId xmlns:a16="http://schemas.microsoft.com/office/drawing/2014/main" id="{54432ED3-3C8B-4810-9CDA-A56CB51C0BE3}"/>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
        <p:nvSpPr>
          <p:cNvPr id="7" name="Rectangle 6">
            <a:extLst>
              <a:ext uri="{FF2B5EF4-FFF2-40B4-BE49-F238E27FC236}">
                <a16:creationId xmlns:a16="http://schemas.microsoft.com/office/drawing/2014/main" id="{85C3F8DD-05C6-4811-9CCE-ADD9BF2C24B3}"/>
              </a:ext>
            </a:extLst>
          </p:cNvPr>
          <p:cNvSpPr/>
          <p:nvPr/>
        </p:nvSpPr>
        <p:spPr>
          <a:xfrm>
            <a:off x="838092" y="1158805"/>
            <a:ext cx="9735874" cy="649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Chair to run this meeting and ensure checklist is covered</a:t>
            </a:r>
          </a:p>
        </p:txBody>
      </p:sp>
    </p:spTree>
    <p:extLst>
      <p:ext uri="{BB962C8B-B14F-4D97-AF65-F5344CB8AC3E}">
        <p14:creationId xmlns:p14="http://schemas.microsoft.com/office/powerpoint/2010/main" val="3608477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10884673" cy="515985"/>
          </a:xfrm>
        </p:spPr>
        <p:txBody>
          <a:bodyPr>
            <a:noAutofit/>
          </a:bodyPr>
          <a:lstStyle/>
          <a:p>
            <a:r>
              <a:rPr lang="en-US" sz="3600">
                <a:solidFill>
                  <a:srgbClr val="00879E"/>
                </a:solidFill>
              </a:rPr>
              <a:t>2. Industry Forum – 11am Tuesday</a:t>
            </a:r>
          </a:p>
        </p:txBody>
      </p:sp>
      <p:graphicFrame>
        <p:nvGraphicFramePr>
          <p:cNvPr id="5" name="Table 3">
            <a:extLst>
              <a:ext uri="{FF2B5EF4-FFF2-40B4-BE49-F238E27FC236}">
                <a16:creationId xmlns:a16="http://schemas.microsoft.com/office/drawing/2014/main" id="{A0649A41-BD02-44F4-B884-B3887503F8C1}"/>
              </a:ext>
            </a:extLst>
          </p:cNvPr>
          <p:cNvGraphicFramePr>
            <a:graphicFrameLocks noGrp="1"/>
          </p:cNvGraphicFramePr>
          <p:nvPr/>
        </p:nvGraphicFramePr>
        <p:xfrm>
          <a:off x="523734" y="1366520"/>
          <a:ext cx="10584147" cy="4577080"/>
        </p:xfrm>
        <a:graphic>
          <a:graphicData uri="http://schemas.openxmlformats.org/drawingml/2006/table">
            <a:tbl>
              <a:tblPr firstRow="1" bandRow="1">
                <a:tableStyleId>{5C22544A-7EE6-4342-B048-85BDC9FD1C3A}</a:tableStyleId>
              </a:tblPr>
              <a:tblGrid>
                <a:gridCol w="6251139">
                  <a:extLst>
                    <a:ext uri="{9D8B030D-6E8A-4147-A177-3AD203B41FA5}">
                      <a16:colId xmlns:a16="http://schemas.microsoft.com/office/drawing/2014/main" val="3919957768"/>
                    </a:ext>
                  </a:extLst>
                </a:gridCol>
                <a:gridCol w="1589809">
                  <a:extLst>
                    <a:ext uri="{9D8B030D-6E8A-4147-A177-3AD203B41FA5}">
                      <a16:colId xmlns:a16="http://schemas.microsoft.com/office/drawing/2014/main" val="3360104464"/>
                    </a:ext>
                  </a:extLst>
                </a:gridCol>
                <a:gridCol w="1465118">
                  <a:extLst>
                    <a:ext uri="{9D8B030D-6E8A-4147-A177-3AD203B41FA5}">
                      <a16:colId xmlns:a16="http://schemas.microsoft.com/office/drawing/2014/main" val="2321926868"/>
                    </a:ext>
                  </a:extLst>
                </a:gridCol>
                <a:gridCol w="1278081">
                  <a:extLst>
                    <a:ext uri="{9D8B030D-6E8A-4147-A177-3AD203B41FA5}">
                      <a16:colId xmlns:a16="http://schemas.microsoft.com/office/drawing/2014/main" val="3350519251"/>
                    </a:ext>
                  </a:extLst>
                </a:gridCol>
              </a:tblGrid>
              <a:tr h="370840">
                <a:tc gridSpan="4">
                  <a:txBody>
                    <a:bodyPr/>
                    <a:lstStyle/>
                    <a:p>
                      <a:r>
                        <a:rPr lang="en-NZ" sz="1400"/>
                        <a:t>Standing agenda</a:t>
                      </a:r>
                    </a:p>
                  </a:txBody>
                  <a:tcPr/>
                </a:tc>
                <a:tc hMerge="1">
                  <a:txBody>
                    <a:bodyPr/>
                    <a:lstStyle/>
                    <a:p>
                      <a:endParaRPr lang="en-NZ" sz="1600"/>
                    </a:p>
                  </a:txBody>
                  <a:tcPr/>
                </a:tc>
                <a:tc hMerge="1">
                  <a:txBody>
                    <a:bodyPr/>
                    <a:lstStyle/>
                    <a:p>
                      <a:endParaRPr lang="en-NZ" sz="1600"/>
                    </a:p>
                  </a:txBody>
                  <a:tcPr/>
                </a:tc>
                <a:tc hMerge="1">
                  <a:txBody>
                    <a:bodyPr/>
                    <a:lstStyle/>
                    <a:p>
                      <a:endParaRPr lang="en-NZ" sz="1600"/>
                    </a:p>
                  </a:txBody>
                  <a:tcPr/>
                </a:tc>
                <a:extLst>
                  <a:ext uri="{0D108BD9-81ED-4DB2-BD59-A6C34878D82A}">
                    <a16:rowId xmlns:a16="http://schemas.microsoft.com/office/drawing/2014/main" val="2050545198"/>
                  </a:ext>
                </a:extLst>
              </a:tr>
              <a:tr h="370840">
                <a:tc>
                  <a:txBody>
                    <a:bodyPr/>
                    <a:lstStyle/>
                    <a:p>
                      <a:r>
                        <a:rPr lang="en-NZ" sz="1400" b="1">
                          <a:solidFill>
                            <a:schemeClr val="bg1"/>
                          </a:solidFill>
                        </a:rPr>
                        <a:t>Item</a:t>
                      </a:r>
                    </a:p>
                  </a:txBody>
                  <a:tcPr>
                    <a:solidFill>
                      <a:srgbClr val="4472C4"/>
                    </a:solidFill>
                  </a:tcPr>
                </a:tc>
                <a:tc>
                  <a:txBody>
                    <a:bodyPr/>
                    <a:lstStyle/>
                    <a:p>
                      <a:r>
                        <a:rPr lang="en-NZ" sz="1400" b="1">
                          <a:solidFill>
                            <a:schemeClr val="bg1"/>
                          </a:solidFill>
                        </a:rPr>
                        <a:t>Who</a:t>
                      </a:r>
                    </a:p>
                  </a:txBody>
                  <a:tcPr>
                    <a:solidFill>
                      <a:srgbClr val="4472C4"/>
                    </a:solidFill>
                  </a:tcPr>
                </a:tc>
                <a:tc>
                  <a:txBody>
                    <a:bodyPr/>
                    <a:lstStyle/>
                    <a:p>
                      <a:r>
                        <a:rPr lang="en-NZ" sz="1400" b="1">
                          <a:solidFill>
                            <a:schemeClr val="bg1"/>
                          </a:solidFill>
                        </a:rPr>
                        <a:t>When</a:t>
                      </a:r>
                    </a:p>
                  </a:txBody>
                  <a:tcPr>
                    <a:solidFill>
                      <a:srgbClr val="4472C4"/>
                    </a:solidFill>
                  </a:tcPr>
                </a:tc>
                <a:tc>
                  <a:txBody>
                    <a:bodyPr/>
                    <a:lstStyle/>
                    <a:p>
                      <a:r>
                        <a:rPr lang="en-NZ" sz="1400" b="1">
                          <a:solidFill>
                            <a:schemeClr val="bg1"/>
                          </a:solidFill>
                        </a:rPr>
                        <a:t>Duration</a:t>
                      </a:r>
                    </a:p>
                  </a:txBody>
                  <a:tcPr>
                    <a:solidFill>
                      <a:srgbClr val="4472C4"/>
                    </a:solidFill>
                  </a:tcPr>
                </a:tc>
                <a:extLst>
                  <a:ext uri="{0D108BD9-81ED-4DB2-BD59-A6C34878D82A}">
                    <a16:rowId xmlns:a16="http://schemas.microsoft.com/office/drawing/2014/main" val="2975076585"/>
                  </a:ext>
                </a:extLst>
              </a:tr>
              <a:tr h="370840">
                <a:tc>
                  <a:txBody>
                    <a:bodyPr/>
                    <a:lstStyle/>
                    <a:p>
                      <a:r>
                        <a:rPr lang="en-NZ" sz="1400" kern="1200">
                          <a:solidFill>
                            <a:schemeClr val="dk1"/>
                          </a:solidFill>
                          <a:latin typeface="+mn-lt"/>
                          <a:ea typeface="+mn-ea"/>
                          <a:cs typeface="+mn-cs"/>
                        </a:rPr>
                        <a:t>Welcome, housekeeping</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r>
                        <a:rPr lang="en-NZ" sz="1400"/>
                        <a:t>11.00am</a:t>
                      </a:r>
                    </a:p>
                  </a:txBody>
                  <a:tcPr/>
                </a:tc>
                <a:tc>
                  <a:txBody>
                    <a:bodyPr/>
                    <a:lstStyle/>
                    <a:p>
                      <a:pPr marL="0" indent="0">
                        <a:buFont typeface="Arial" panose="020B0604020202020204" pitchFamily="34" charset="0"/>
                        <a:buNone/>
                      </a:pPr>
                      <a:r>
                        <a:rPr lang="en-NZ" sz="1400"/>
                        <a:t>1</a:t>
                      </a:r>
                    </a:p>
                  </a:txBody>
                  <a:tcPr/>
                </a:tc>
                <a:extLst>
                  <a:ext uri="{0D108BD9-81ED-4DB2-BD59-A6C34878D82A}">
                    <a16:rowId xmlns:a16="http://schemas.microsoft.com/office/drawing/2014/main" val="2594069949"/>
                  </a:ext>
                </a:extLst>
              </a:tr>
              <a:tr h="370840">
                <a:tc>
                  <a:txBody>
                    <a:bodyPr/>
                    <a:lstStyle/>
                    <a:p>
                      <a:r>
                        <a:rPr lang="en-NZ" sz="1400" kern="1200">
                          <a:solidFill>
                            <a:schemeClr val="dk1"/>
                          </a:solidFill>
                          <a:latin typeface="+mn-lt"/>
                          <a:ea typeface="+mn-ea"/>
                          <a:cs typeface="+mn-cs"/>
                        </a:rPr>
                        <a:t>Introduction </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r>
                        <a:rPr lang="en-NZ" sz="1400"/>
                        <a:t>11.01am</a:t>
                      </a:r>
                    </a:p>
                  </a:txBody>
                  <a:tcPr/>
                </a:tc>
                <a:tc>
                  <a:txBody>
                    <a:bodyPr/>
                    <a:lstStyle/>
                    <a:p>
                      <a:pPr marL="0" indent="0">
                        <a:buFont typeface="Arial" panose="020B0604020202020204" pitchFamily="34" charset="0"/>
                        <a:buNone/>
                      </a:pPr>
                      <a:r>
                        <a:rPr lang="en-NZ" sz="1400"/>
                        <a:t>1</a:t>
                      </a:r>
                    </a:p>
                  </a:txBody>
                  <a:tcPr/>
                </a:tc>
                <a:extLst>
                  <a:ext uri="{0D108BD9-81ED-4DB2-BD59-A6C34878D82A}">
                    <a16:rowId xmlns:a16="http://schemas.microsoft.com/office/drawing/2014/main" val="2495627188"/>
                  </a:ext>
                </a:extLst>
              </a:tr>
              <a:tr h="370840">
                <a:tc>
                  <a:txBody>
                    <a:bodyPr/>
                    <a:lstStyle/>
                    <a:p>
                      <a:r>
                        <a:rPr lang="en-NZ" sz="1400" kern="1200">
                          <a:solidFill>
                            <a:schemeClr val="dk1"/>
                          </a:solidFill>
                          <a:latin typeface="+mn-lt"/>
                          <a:ea typeface="+mn-ea"/>
                          <a:cs typeface="+mn-cs"/>
                        </a:rPr>
                        <a:t>Markets update</a:t>
                      </a:r>
                    </a:p>
                  </a:txBody>
                  <a:tcPr/>
                </a:tc>
                <a:tc>
                  <a:txBody>
                    <a:bodyPr/>
                    <a:lstStyle/>
                    <a:p>
                      <a:pPr marL="0" indent="0">
                        <a:buFont typeface="Arial" panose="020B0604020202020204" pitchFamily="34" charset="0"/>
                        <a:buNone/>
                      </a:pPr>
                      <a:r>
                        <a:rPr lang="en-NZ" sz="1400"/>
                        <a:t>Presenter 1</a:t>
                      </a:r>
                    </a:p>
                  </a:txBody>
                  <a:tcPr/>
                </a:tc>
                <a:tc>
                  <a:txBody>
                    <a:bodyPr/>
                    <a:lstStyle/>
                    <a:p>
                      <a:pPr marL="0" indent="0">
                        <a:buFont typeface="Arial" panose="020B0604020202020204" pitchFamily="34" charset="0"/>
                        <a:buNone/>
                      </a:pPr>
                      <a:r>
                        <a:rPr lang="en-NZ" sz="1400"/>
                        <a:t>11.02am</a:t>
                      </a:r>
                    </a:p>
                  </a:txBody>
                  <a:tcPr/>
                </a:tc>
                <a:tc>
                  <a:txBody>
                    <a:bodyPr/>
                    <a:lstStyle/>
                    <a:p>
                      <a:pPr marL="0" indent="0">
                        <a:buFont typeface="Arial" panose="020B0604020202020204" pitchFamily="34" charset="0"/>
                        <a:buNone/>
                      </a:pPr>
                      <a:r>
                        <a:rPr lang="en-NZ" sz="1400"/>
                        <a:t>5</a:t>
                      </a:r>
                    </a:p>
                  </a:txBody>
                  <a:tcPr/>
                </a:tc>
                <a:extLst>
                  <a:ext uri="{0D108BD9-81ED-4DB2-BD59-A6C34878D82A}">
                    <a16:rowId xmlns:a16="http://schemas.microsoft.com/office/drawing/2014/main" val="2391646677"/>
                  </a:ext>
                </a:extLst>
              </a:tr>
              <a:tr h="370840">
                <a:tc>
                  <a:txBody>
                    <a:bodyPr/>
                    <a:lstStyle/>
                    <a:p>
                      <a:pPr marL="0" indent="0">
                        <a:buFont typeface="Arial" panose="020B0604020202020204" pitchFamily="34" charset="0"/>
                        <a:buNone/>
                      </a:pPr>
                      <a:r>
                        <a:rPr lang="en-NZ" sz="1400" kern="1200">
                          <a:solidFill>
                            <a:schemeClr val="dk1"/>
                          </a:solidFill>
                          <a:latin typeface="+mn-lt"/>
                          <a:ea typeface="+mn-ea"/>
                          <a:cs typeface="+mn-cs"/>
                        </a:rPr>
                        <a:t>Outages update</a:t>
                      </a:r>
                      <a:br>
                        <a:rPr lang="en-NZ" sz="1400" kern="1200">
                          <a:solidFill>
                            <a:schemeClr val="dk1"/>
                          </a:solidFill>
                          <a:latin typeface="+mn-lt"/>
                          <a:ea typeface="+mn-ea"/>
                          <a:cs typeface="+mn-cs"/>
                        </a:rPr>
                      </a:br>
                      <a:r>
                        <a:rPr lang="en-NZ" sz="1400" kern="1200">
                          <a:solidFill>
                            <a:schemeClr val="dk1"/>
                          </a:solidFill>
                          <a:latin typeface="+mn-lt"/>
                          <a:ea typeface="+mn-ea"/>
                          <a:cs typeface="+mn-cs"/>
                        </a:rPr>
                        <a:t>(System operator  issues which have an impact on multiple industry participants)</a:t>
                      </a:r>
                    </a:p>
                  </a:txBody>
                  <a:tcPr/>
                </a:tc>
                <a:tc>
                  <a:txBody>
                    <a:bodyPr/>
                    <a:lstStyle/>
                    <a:p>
                      <a:pPr marL="0" indent="0">
                        <a:buFont typeface="Arial" panose="020B0604020202020204" pitchFamily="34" charset="0"/>
                        <a:buNone/>
                      </a:pPr>
                      <a:r>
                        <a:rPr lang="en-NZ" sz="1400"/>
                        <a:t>Presenter 2</a:t>
                      </a:r>
                    </a:p>
                  </a:txBody>
                  <a:tcPr/>
                </a:tc>
                <a:tc>
                  <a:txBody>
                    <a:bodyPr/>
                    <a:lstStyle/>
                    <a:p>
                      <a:pPr marL="0" indent="0">
                        <a:buFont typeface="Arial" panose="020B0604020202020204" pitchFamily="34" charset="0"/>
                        <a:buNone/>
                      </a:pPr>
                      <a:r>
                        <a:rPr lang="en-NZ" sz="1400"/>
                        <a:t>11.07am</a:t>
                      </a:r>
                    </a:p>
                  </a:txBody>
                  <a:tcPr/>
                </a:tc>
                <a:tc>
                  <a:txBody>
                    <a:bodyPr/>
                    <a:lstStyle/>
                    <a:p>
                      <a:pPr marL="0" indent="0">
                        <a:buFont typeface="Arial" panose="020B0604020202020204" pitchFamily="34" charset="0"/>
                        <a:buNone/>
                      </a:pPr>
                      <a:r>
                        <a:rPr lang="en-NZ" sz="1400"/>
                        <a:t>5</a:t>
                      </a:r>
                    </a:p>
                  </a:txBody>
                  <a:tcPr/>
                </a:tc>
                <a:extLst>
                  <a:ext uri="{0D108BD9-81ED-4DB2-BD59-A6C34878D82A}">
                    <a16:rowId xmlns:a16="http://schemas.microsoft.com/office/drawing/2014/main" val="2920179204"/>
                  </a:ext>
                </a:extLst>
              </a:tr>
              <a:tr h="370840">
                <a:tc>
                  <a:txBody>
                    <a:bodyPr/>
                    <a:lstStyle/>
                    <a:p>
                      <a:r>
                        <a:rPr lang="en-NZ" sz="1400" kern="1200">
                          <a:solidFill>
                            <a:schemeClr val="dk1"/>
                          </a:solidFill>
                          <a:latin typeface="+mn-lt"/>
                          <a:ea typeface="+mn-ea"/>
                          <a:cs typeface="+mn-cs"/>
                        </a:rPr>
                        <a:t>Operational update</a:t>
                      </a:r>
                    </a:p>
                    <a:p>
                      <a:r>
                        <a:rPr lang="en-NZ" sz="1400" kern="1200">
                          <a:solidFill>
                            <a:schemeClr val="dk1"/>
                          </a:solidFill>
                          <a:latin typeface="+mn-lt"/>
                          <a:ea typeface="+mn-ea"/>
                          <a:cs typeface="+mn-cs"/>
                        </a:rPr>
                        <a:t>(System operator  issues which have an impact on multiple industry participants)</a:t>
                      </a:r>
                    </a:p>
                  </a:txBody>
                  <a:tcPr/>
                </a:tc>
                <a:tc>
                  <a:txBody>
                    <a:bodyPr/>
                    <a:lstStyle/>
                    <a:p>
                      <a:pPr marL="0" indent="0">
                        <a:buFont typeface="Arial" panose="020B0604020202020204" pitchFamily="34" charset="0"/>
                        <a:buNone/>
                      </a:pPr>
                      <a:r>
                        <a:rPr lang="en-NZ" sz="1400"/>
                        <a:t>Presenter 3</a:t>
                      </a:r>
                    </a:p>
                  </a:txBody>
                  <a:tcPr/>
                </a:tc>
                <a:tc>
                  <a:txBody>
                    <a:bodyPr/>
                    <a:lstStyle/>
                    <a:p>
                      <a:pPr marL="0" indent="0">
                        <a:buFont typeface="Arial" panose="020B0604020202020204" pitchFamily="34" charset="0"/>
                        <a:buNone/>
                      </a:pPr>
                      <a:r>
                        <a:rPr lang="en-NZ" sz="1400"/>
                        <a:t>11.12am</a:t>
                      </a:r>
                    </a:p>
                  </a:txBody>
                  <a:tcPr/>
                </a:tc>
                <a:tc>
                  <a:txBody>
                    <a:bodyPr/>
                    <a:lstStyle/>
                    <a:p>
                      <a:pPr marL="0" indent="0">
                        <a:buFont typeface="Arial" panose="020B0604020202020204" pitchFamily="34" charset="0"/>
                        <a:buNone/>
                      </a:pPr>
                      <a:r>
                        <a:rPr lang="en-NZ" sz="1400"/>
                        <a:t>5</a:t>
                      </a:r>
                    </a:p>
                  </a:txBody>
                  <a:tcPr/>
                </a:tc>
                <a:extLst>
                  <a:ext uri="{0D108BD9-81ED-4DB2-BD59-A6C34878D82A}">
                    <a16:rowId xmlns:a16="http://schemas.microsoft.com/office/drawing/2014/main" val="3924494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kern="1200">
                          <a:solidFill>
                            <a:schemeClr val="dk1"/>
                          </a:solidFill>
                          <a:latin typeface="+mn-lt"/>
                          <a:ea typeface="+mn-ea"/>
                          <a:cs typeface="+mn-cs"/>
                        </a:rPr>
                        <a:t>Projects &amp; events</a:t>
                      </a:r>
                    </a:p>
                    <a:p>
                      <a:pPr marL="285750" indent="-285750">
                        <a:buFont typeface="Arial" panose="020B0604020202020204" pitchFamily="34" charset="0"/>
                        <a:buChar char="•"/>
                      </a:pPr>
                      <a:r>
                        <a:rPr lang="en-NZ" sz="1400" kern="1200">
                          <a:solidFill>
                            <a:schemeClr val="dk1"/>
                          </a:solidFill>
                          <a:latin typeface="+mn-lt"/>
                          <a:ea typeface="+mn-ea"/>
                          <a:cs typeface="+mn-cs"/>
                        </a:rPr>
                        <a:t>New or upcoming project news</a:t>
                      </a:r>
                    </a:p>
                    <a:p>
                      <a:pPr marL="285750" indent="-285750">
                        <a:buFont typeface="Arial" panose="020B0604020202020204" pitchFamily="34" charset="0"/>
                        <a:buChar char="•"/>
                      </a:pPr>
                      <a:r>
                        <a:rPr lang="en-NZ" sz="1400" kern="1200">
                          <a:solidFill>
                            <a:schemeClr val="dk1"/>
                          </a:solidFill>
                          <a:latin typeface="+mn-lt"/>
                          <a:ea typeface="+mn-ea"/>
                          <a:cs typeface="+mn-cs"/>
                        </a:rPr>
                        <a:t>Events (recent, upcoming)</a:t>
                      </a:r>
                    </a:p>
                    <a:p>
                      <a:pPr marL="285750" indent="-285750">
                        <a:buFont typeface="Arial" panose="020B0604020202020204" pitchFamily="34" charset="0"/>
                        <a:buChar char="•"/>
                      </a:pPr>
                      <a:r>
                        <a:rPr lang="en-NZ" sz="1400" kern="1200">
                          <a:solidFill>
                            <a:schemeClr val="dk1"/>
                          </a:solidFill>
                          <a:latin typeface="+mn-lt"/>
                          <a:ea typeface="+mn-ea"/>
                          <a:cs typeface="+mn-cs"/>
                        </a:rPr>
                        <a:t>Other engagement (consultations, surveys)</a:t>
                      </a:r>
                    </a:p>
                  </a:txBody>
                  <a:tcPr/>
                </a:tc>
                <a:tc>
                  <a:txBody>
                    <a:bodyPr/>
                    <a:lstStyle/>
                    <a:p>
                      <a:pPr marL="0" indent="0">
                        <a:buFont typeface="Arial" panose="020B0604020202020204" pitchFamily="34" charset="0"/>
                        <a:buNone/>
                      </a:pPr>
                      <a:r>
                        <a:rPr lang="en-NZ" sz="1400"/>
                        <a:t>Chair</a:t>
                      </a:r>
                    </a:p>
                  </a:txBody>
                  <a:tcPr/>
                </a:tc>
                <a:tc>
                  <a:txBody>
                    <a:bodyPr/>
                    <a:lstStyle/>
                    <a:p>
                      <a:pPr marL="0" indent="0">
                        <a:buFont typeface="Arial" panose="020B0604020202020204" pitchFamily="34" charset="0"/>
                        <a:buNone/>
                      </a:pPr>
                      <a:r>
                        <a:rPr lang="en-NZ" sz="1400"/>
                        <a:t>11.17am</a:t>
                      </a:r>
                    </a:p>
                  </a:txBody>
                  <a:tcPr/>
                </a:tc>
                <a:tc>
                  <a:txBody>
                    <a:bodyPr/>
                    <a:lstStyle/>
                    <a:p>
                      <a:pPr marL="0" indent="0">
                        <a:buFont typeface="Arial" panose="020B0604020202020204" pitchFamily="34" charset="0"/>
                        <a:buNone/>
                      </a:pPr>
                      <a:r>
                        <a:rPr lang="en-NZ" sz="1400"/>
                        <a:t>2</a:t>
                      </a:r>
                    </a:p>
                  </a:txBody>
                  <a:tcPr/>
                </a:tc>
                <a:extLst>
                  <a:ext uri="{0D108BD9-81ED-4DB2-BD59-A6C34878D82A}">
                    <a16:rowId xmlns:a16="http://schemas.microsoft.com/office/drawing/2014/main" val="867381207"/>
                  </a:ext>
                </a:extLst>
              </a:tr>
              <a:tr h="370840">
                <a:tc>
                  <a:txBody>
                    <a:bodyPr/>
                    <a:lstStyle/>
                    <a:p>
                      <a:r>
                        <a:rPr lang="en-NZ" sz="1400" kern="1200">
                          <a:solidFill>
                            <a:schemeClr val="dk1"/>
                          </a:solidFill>
                          <a:latin typeface="+mn-lt"/>
                          <a:ea typeface="+mn-ea"/>
                          <a:cs typeface="+mn-cs"/>
                        </a:rPr>
                        <a:t>Q&amp;A</a:t>
                      </a:r>
                    </a:p>
                  </a:txBody>
                  <a:tcPr/>
                </a:tc>
                <a:tc>
                  <a:txBody>
                    <a:bodyPr/>
                    <a:lstStyle/>
                    <a:p>
                      <a:pPr marL="0" indent="0">
                        <a:buFont typeface="Arial" panose="020B0604020202020204" pitchFamily="34" charset="0"/>
                        <a:buNone/>
                      </a:pPr>
                      <a:r>
                        <a:rPr lang="en-NZ" sz="1400"/>
                        <a:t>Chair</a:t>
                      </a:r>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r>
                        <a:rPr lang="en-NZ" sz="1400"/>
                        <a:t>11.19am</a:t>
                      </a:r>
                    </a:p>
                  </a:txBody>
                  <a:tcPr/>
                </a:tc>
                <a:tc>
                  <a:txBody>
                    <a:bodyPr/>
                    <a:lstStyle/>
                    <a:p>
                      <a:pPr marL="0" indent="0">
                        <a:buFont typeface="Arial" panose="020B0604020202020204" pitchFamily="34" charset="0"/>
                        <a:buNone/>
                      </a:pPr>
                      <a:r>
                        <a:rPr lang="en-NZ" sz="1400"/>
                        <a:t>10</a:t>
                      </a:r>
                    </a:p>
                  </a:txBody>
                  <a:tcPr/>
                </a:tc>
                <a:extLst>
                  <a:ext uri="{0D108BD9-81ED-4DB2-BD59-A6C34878D82A}">
                    <a16:rowId xmlns:a16="http://schemas.microsoft.com/office/drawing/2014/main" val="975207441"/>
                  </a:ext>
                </a:extLst>
              </a:tr>
              <a:tr h="370840">
                <a:tc>
                  <a:txBody>
                    <a:bodyPr/>
                    <a:lstStyle/>
                    <a:p>
                      <a:r>
                        <a:rPr lang="en-NZ" sz="1400" kern="1200">
                          <a:solidFill>
                            <a:schemeClr val="dk1"/>
                          </a:solidFill>
                          <a:latin typeface="+mn-lt"/>
                          <a:ea typeface="+mn-ea"/>
                          <a:cs typeface="+mn-cs"/>
                        </a:rPr>
                        <a:t>Close</a:t>
                      </a:r>
                    </a:p>
                  </a:txBody>
                  <a:tcPr/>
                </a:tc>
                <a:tc>
                  <a:txBody>
                    <a:bodyPr/>
                    <a:lstStyle/>
                    <a:p>
                      <a:r>
                        <a:rPr lang="en-NZ" sz="1400"/>
                        <a:t>Chair</a:t>
                      </a:r>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r>
                        <a:rPr lang="en-NZ" sz="1400"/>
                        <a:t>11.29am</a:t>
                      </a:r>
                    </a:p>
                  </a:txBody>
                  <a:tcPr/>
                </a:tc>
                <a:tc>
                  <a:txBody>
                    <a:bodyPr/>
                    <a:lstStyle/>
                    <a:p>
                      <a:pPr marL="0" indent="0">
                        <a:buFont typeface="Arial" panose="020B0604020202020204" pitchFamily="34" charset="0"/>
                        <a:buNone/>
                      </a:pPr>
                      <a:r>
                        <a:rPr lang="en-NZ" sz="1400"/>
                        <a:t>1</a:t>
                      </a:r>
                    </a:p>
                  </a:txBody>
                  <a:tcPr/>
                </a:tc>
                <a:extLst>
                  <a:ext uri="{0D108BD9-81ED-4DB2-BD59-A6C34878D82A}">
                    <a16:rowId xmlns:a16="http://schemas.microsoft.com/office/drawing/2014/main" val="470497339"/>
                  </a:ext>
                </a:extLst>
              </a:tr>
            </a:tbl>
          </a:graphicData>
        </a:graphic>
      </p:graphicFrame>
      <p:sp>
        <p:nvSpPr>
          <p:cNvPr id="4" name="Rectangle 3">
            <a:extLst>
              <a:ext uri="{FF2B5EF4-FFF2-40B4-BE49-F238E27FC236}">
                <a16:creationId xmlns:a16="http://schemas.microsoft.com/office/drawing/2014/main" id="{BA2AF823-2D37-4B26-BC01-5C1F3BF81707}"/>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Tree>
    <p:extLst>
      <p:ext uri="{BB962C8B-B14F-4D97-AF65-F5344CB8AC3E}">
        <p14:creationId xmlns:p14="http://schemas.microsoft.com/office/powerpoint/2010/main" val="1275455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10884673" cy="515985"/>
          </a:xfrm>
        </p:spPr>
        <p:txBody>
          <a:bodyPr>
            <a:noAutofit/>
          </a:bodyPr>
          <a:lstStyle/>
          <a:p>
            <a:r>
              <a:rPr lang="en-US" sz="3600">
                <a:solidFill>
                  <a:srgbClr val="00879E"/>
                </a:solidFill>
              </a:rPr>
              <a:t>3. Debrief meeting – 11.40am Tuesday</a:t>
            </a:r>
          </a:p>
        </p:txBody>
      </p:sp>
      <p:graphicFrame>
        <p:nvGraphicFramePr>
          <p:cNvPr id="5" name="Table 3">
            <a:extLst>
              <a:ext uri="{FF2B5EF4-FFF2-40B4-BE49-F238E27FC236}">
                <a16:creationId xmlns:a16="http://schemas.microsoft.com/office/drawing/2014/main" id="{A0649A41-BD02-44F4-B884-B3887503F8C1}"/>
              </a:ext>
            </a:extLst>
          </p:cNvPr>
          <p:cNvGraphicFramePr>
            <a:graphicFrameLocks noGrp="1"/>
          </p:cNvGraphicFramePr>
          <p:nvPr/>
        </p:nvGraphicFramePr>
        <p:xfrm>
          <a:off x="523734" y="2125279"/>
          <a:ext cx="10813791" cy="3855720"/>
        </p:xfrm>
        <a:graphic>
          <a:graphicData uri="http://schemas.openxmlformats.org/drawingml/2006/table">
            <a:tbl>
              <a:tblPr firstRow="1" bandRow="1">
                <a:tableStyleId>{5C22544A-7EE6-4342-B048-85BDC9FD1C3A}</a:tableStyleId>
              </a:tblPr>
              <a:tblGrid>
                <a:gridCol w="5192919">
                  <a:extLst>
                    <a:ext uri="{9D8B030D-6E8A-4147-A177-3AD203B41FA5}">
                      <a16:colId xmlns:a16="http://schemas.microsoft.com/office/drawing/2014/main" val="3919957768"/>
                    </a:ext>
                  </a:extLst>
                </a:gridCol>
                <a:gridCol w="2810436">
                  <a:extLst>
                    <a:ext uri="{9D8B030D-6E8A-4147-A177-3AD203B41FA5}">
                      <a16:colId xmlns:a16="http://schemas.microsoft.com/office/drawing/2014/main" val="3360104464"/>
                    </a:ext>
                  </a:extLst>
                </a:gridCol>
                <a:gridCol w="2810436">
                  <a:extLst>
                    <a:ext uri="{9D8B030D-6E8A-4147-A177-3AD203B41FA5}">
                      <a16:colId xmlns:a16="http://schemas.microsoft.com/office/drawing/2014/main" val="2321926868"/>
                    </a:ext>
                  </a:extLst>
                </a:gridCol>
              </a:tblGrid>
              <a:tr h="370840">
                <a:tc gridSpan="3">
                  <a:txBody>
                    <a:bodyPr/>
                    <a:lstStyle/>
                    <a:p>
                      <a:r>
                        <a:rPr lang="en-NZ" sz="1400"/>
                        <a:t>Checklist</a:t>
                      </a:r>
                    </a:p>
                  </a:txBody>
                  <a:tcPr/>
                </a:tc>
                <a:tc hMerge="1">
                  <a:txBody>
                    <a:bodyPr/>
                    <a:lstStyle/>
                    <a:p>
                      <a:endParaRPr lang="en-NZ" sz="1600"/>
                    </a:p>
                  </a:txBody>
                  <a:tcPr/>
                </a:tc>
                <a:tc hMerge="1">
                  <a:txBody>
                    <a:bodyPr/>
                    <a:lstStyle/>
                    <a:p>
                      <a:endParaRPr lang="en-NZ" sz="1600"/>
                    </a:p>
                  </a:txBody>
                  <a:tcPr/>
                </a:tc>
                <a:extLst>
                  <a:ext uri="{0D108BD9-81ED-4DB2-BD59-A6C34878D82A}">
                    <a16:rowId xmlns:a16="http://schemas.microsoft.com/office/drawing/2014/main" val="2050545198"/>
                  </a:ext>
                </a:extLst>
              </a:tr>
              <a:tr h="370840">
                <a:tc>
                  <a:txBody>
                    <a:bodyPr/>
                    <a:lstStyle/>
                    <a:p>
                      <a:r>
                        <a:rPr lang="en-NZ" sz="1400" b="1">
                          <a:solidFill>
                            <a:schemeClr val="bg1"/>
                          </a:solidFill>
                        </a:rPr>
                        <a:t>Item</a:t>
                      </a:r>
                    </a:p>
                  </a:txBody>
                  <a:tcPr>
                    <a:solidFill>
                      <a:srgbClr val="4472C4"/>
                    </a:solidFill>
                  </a:tcPr>
                </a:tc>
                <a:tc>
                  <a:txBody>
                    <a:bodyPr/>
                    <a:lstStyle/>
                    <a:p>
                      <a:r>
                        <a:rPr lang="en-NZ" sz="1400" b="1">
                          <a:solidFill>
                            <a:schemeClr val="bg1"/>
                          </a:solidFill>
                        </a:rPr>
                        <a:t>Confirmed by</a:t>
                      </a:r>
                    </a:p>
                  </a:txBody>
                  <a:tcPr>
                    <a:solidFill>
                      <a:srgbClr val="4472C4"/>
                    </a:solidFill>
                  </a:tcPr>
                </a:tc>
                <a:tc>
                  <a:txBody>
                    <a:bodyPr/>
                    <a:lstStyle/>
                    <a:p>
                      <a:r>
                        <a:rPr lang="en-NZ" sz="1400" b="1">
                          <a:solidFill>
                            <a:schemeClr val="bg1"/>
                          </a:solidFill>
                        </a:rPr>
                        <a:t>Y / N</a:t>
                      </a:r>
                    </a:p>
                  </a:txBody>
                  <a:tcPr>
                    <a:solidFill>
                      <a:srgbClr val="4472C4"/>
                    </a:solidFill>
                  </a:tcPr>
                </a:tc>
                <a:extLst>
                  <a:ext uri="{0D108BD9-81ED-4DB2-BD59-A6C34878D82A}">
                    <a16:rowId xmlns:a16="http://schemas.microsoft.com/office/drawing/2014/main" val="2975076585"/>
                  </a:ext>
                </a:extLst>
              </a:tr>
              <a:tr h="370840">
                <a:tc>
                  <a:txBody>
                    <a:bodyPr/>
                    <a:lstStyle/>
                    <a:p>
                      <a:r>
                        <a:rPr lang="en-NZ" sz="1400" kern="1200">
                          <a:solidFill>
                            <a:schemeClr val="dk1"/>
                          </a:solidFill>
                          <a:latin typeface="+mn-lt"/>
                          <a:ea typeface="+mn-ea"/>
                          <a:cs typeface="+mn-cs"/>
                        </a:rPr>
                        <a:t>Feedback: All audience feedback is captured </a:t>
                      </a:r>
                    </a:p>
                  </a:txBody>
                  <a:tcPr/>
                </a:tc>
                <a:tc>
                  <a:txBody>
                    <a:bodyPr/>
                    <a:lstStyle/>
                    <a:p>
                      <a:pPr marL="0" indent="0">
                        <a:buFont typeface="Arial" panose="020B0604020202020204" pitchFamily="34" charset="0"/>
                        <a:buNone/>
                      </a:pPr>
                      <a:r>
                        <a:rPr lang="en-NZ" sz="1400"/>
                        <a:t>Katherine</a:t>
                      </a:r>
                    </a:p>
                  </a:txBody>
                  <a:tcPr/>
                </a:tc>
                <a:tc>
                  <a:txBody>
                    <a:bodyPr/>
                    <a:lstStyle/>
                    <a:p>
                      <a:pPr marL="0" indent="0">
                        <a:buFont typeface="Arial" panose="020B0604020202020204" pitchFamily="34" charset="0"/>
                        <a:buNone/>
                      </a:pPr>
                      <a:r>
                        <a:rPr lang="en-NZ" sz="1400"/>
                        <a:t>Y</a:t>
                      </a:r>
                    </a:p>
                  </a:txBody>
                  <a:tcPr/>
                </a:tc>
                <a:extLst>
                  <a:ext uri="{0D108BD9-81ED-4DB2-BD59-A6C34878D82A}">
                    <a16:rowId xmlns:a16="http://schemas.microsoft.com/office/drawing/2014/main" val="2594069949"/>
                  </a:ext>
                </a:extLst>
              </a:tr>
              <a:tr h="370840">
                <a:tc>
                  <a:txBody>
                    <a:bodyPr/>
                    <a:lstStyle/>
                    <a:p>
                      <a:r>
                        <a:rPr lang="en-NZ" sz="1400" kern="1200">
                          <a:solidFill>
                            <a:schemeClr val="dk1"/>
                          </a:solidFill>
                          <a:latin typeface="+mn-lt"/>
                          <a:ea typeface="+mn-ea"/>
                          <a:cs typeface="+mn-cs"/>
                        </a:rPr>
                        <a:t>Feedback: Reflections and feedback from internal team is captured</a:t>
                      </a: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r>
                        <a:rPr lang="en-NZ" sz="1400"/>
                        <a:t>Y</a:t>
                      </a:r>
                    </a:p>
                  </a:txBody>
                  <a:tcPr/>
                </a:tc>
                <a:extLst>
                  <a:ext uri="{0D108BD9-81ED-4DB2-BD59-A6C34878D82A}">
                    <a16:rowId xmlns:a16="http://schemas.microsoft.com/office/drawing/2014/main" val="2495627188"/>
                  </a:ext>
                </a:extLst>
              </a:tr>
              <a:tr h="370840">
                <a:tc>
                  <a:txBody>
                    <a:bodyPr/>
                    <a:lstStyle/>
                    <a:p>
                      <a:r>
                        <a:rPr lang="en-NZ" sz="1400" kern="1200">
                          <a:solidFill>
                            <a:schemeClr val="dk1"/>
                          </a:solidFill>
                          <a:latin typeface="+mn-lt"/>
                          <a:ea typeface="+mn-ea"/>
                          <a:cs typeface="+mn-cs"/>
                        </a:rPr>
                        <a:t>Feedback: Any actions or decisions that have come from feedback have owners and deadlines</a:t>
                      </a: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r>
                        <a:rPr lang="en-NZ" sz="1400"/>
                        <a:t>Y</a:t>
                      </a:r>
                    </a:p>
                  </a:txBody>
                  <a:tcPr/>
                </a:tc>
                <a:extLst>
                  <a:ext uri="{0D108BD9-81ED-4DB2-BD59-A6C34878D82A}">
                    <a16:rowId xmlns:a16="http://schemas.microsoft.com/office/drawing/2014/main" val="2391646677"/>
                  </a:ext>
                </a:extLst>
              </a:tr>
              <a:tr h="370840">
                <a:tc>
                  <a:txBody>
                    <a:bodyPr/>
                    <a:lstStyle/>
                    <a:p>
                      <a:r>
                        <a:rPr lang="en-NZ" sz="1400" kern="1200">
                          <a:solidFill>
                            <a:schemeClr val="dk1"/>
                          </a:solidFill>
                          <a:latin typeface="+mn-lt"/>
                          <a:ea typeface="+mn-ea"/>
                          <a:cs typeface="+mn-cs"/>
                        </a:rPr>
                        <a:t>Slides: Today’s presentation is saved in the archive</a:t>
                      </a:r>
                    </a:p>
                  </a:txBody>
                  <a:tcPr/>
                </a:tc>
                <a:tc>
                  <a:txBody>
                    <a:bodyPr/>
                    <a:lstStyle/>
                    <a:p>
                      <a:pPr marL="0" indent="0">
                        <a:buFont typeface="Arial" panose="020B0604020202020204" pitchFamily="34" charset="0"/>
                        <a:buNone/>
                      </a:pPr>
                      <a:r>
                        <a:rPr lang="en-NZ" sz="1400"/>
                        <a:t>Carol</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920179204"/>
                  </a:ext>
                </a:extLst>
              </a:tr>
              <a:tr h="370840">
                <a:tc>
                  <a:txBody>
                    <a:bodyPr/>
                    <a:lstStyle/>
                    <a:p>
                      <a:r>
                        <a:rPr lang="en-NZ" sz="1400" kern="1200">
                          <a:solidFill>
                            <a:schemeClr val="dk1"/>
                          </a:solidFill>
                          <a:latin typeface="+mn-lt"/>
                          <a:ea typeface="+mn-ea"/>
                          <a:cs typeface="+mn-cs"/>
                        </a:rPr>
                        <a:t>Slides: Blank presentation created for next time</a:t>
                      </a:r>
                    </a:p>
                  </a:txBody>
                  <a:tcPr/>
                </a:tc>
                <a:tc>
                  <a:txBody>
                    <a:bodyPr/>
                    <a:lstStyle/>
                    <a:p>
                      <a:pPr marL="0" indent="0">
                        <a:buFont typeface="Arial" panose="020B0604020202020204" pitchFamily="34" charset="0"/>
                        <a:buNone/>
                      </a:pPr>
                      <a:r>
                        <a:rPr lang="en-NZ" sz="1400"/>
                        <a:t>Carol</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3924494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kern="1200">
                          <a:solidFill>
                            <a:schemeClr val="dk1"/>
                          </a:solidFill>
                          <a:latin typeface="+mn-lt"/>
                          <a:ea typeface="+mn-ea"/>
                          <a:cs typeface="+mn-cs"/>
                        </a:rPr>
                        <a:t>Q&amp;A: All unanswered questions added to next presentation</a:t>
                      </a:r>
                    </a:p>
                  </a:txBody>
                  <a:tcPr/>
                </a:tc>
                <a:tc>
                  <a:txBody>
                    <a:bodyPr/>
                    <a:lstStyle/>
                    <a:p>
                      <a:pPr marL="0" indent="0">
                        <a:buFont typeface="Arial" panose="020B0604020202020204" pitchFamily="34" charset="0"/>
                        <a:buNone/>
                      </a:pPr>
                      <a:r>
                        <a:rPr lang="en-NZ" sz="1400"/>
                        <a:t>None</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867381207"/>
                  </a:ext>
                </a:extLst>
              </a:tr>
              <a:tr h="370840">
                <a:tc>
                  <a:txBody>
                    <a:bodyPr/>
                    <a:lstStyle/>
                    <a:p>
                      <a:r>
                        <a:rPr lang="en-NZ" sz="1400" kern="1200">
                          <a:solidFill>
                            <a:schemeClr val="dk1"/>
                          </a:solidFill>
                          <a:latin typeface="+mn-lt"/>
                          <a:ea typeface="+mn-ea"/>
                          <a:cs typeface="+mn-cs"/>
                        </a:rPr>
                        <a:t>Q&amp;A: All unanswered questions have owners assigned</a:t>
                      </a:r>
                    </a:p>
                  </a:txBody>
                  <a:tcPr/>
                </a:tc>
                <a:tc>
                  <a:txBody>
                    <a:bodyPr/>
                    <a:lstStyle/>
                    <a:p>
                      <a:pPr marL="0" indent="0">
                        <a:buFont typeface="Arial" panose="020B0604020202020204" pitchFamily="34" charset="0"/>
                        <a:buNone/>
                      </a:pPr>
                      <a:r>
                        <a:rPr lang="en-NZ" sz="1400" kern="1200">
                          <a:solidFill>
                            <a:schemeClr val="dk1"/>
                          </a:solidFill>
                          <a:latin typeface="+mn-lt"/>
                          <a:ea typeface="+mn-ea"/>
                          <a:cs typeface="+mn-cs"/>
                        </a:rPr>
                        <a:t>N/A</a:t>
                      </a:r>
                    </a:p>
                  </a:txBody>
                  <a:tcPr/>
                </a:tc>
                <a:tc>
                  <a:txBody>
                    <a:bodyPr/>
                    <a:lstStyle/>
                    <a:p>
                      <a:pPr marL="285750" indent="-285750">
                        <a:buFont typeface="Arial" panose="020B0604020202020204" pitchFamily="34" charset="0"/>
                        <a:buChar char="•"/>
                      </a:pPr>
                      <a:endParaRPr lang="en-NZ" sz="1400"/>
                    </a:p>
                  </a:txBody>
                  <a:tcPr/>
                </a:tc>
                <a:extLst>
                  <a:ext uri="{0D108BD9-81ED-4DB2-BD59-A6C34878D82A}">
                    <a16:rowId xmlns:a16="http://schemas.microsoft.com/office/drawing/2014/main" val="975207441"/>
                  </a:ext>
                </a:extLst>
              </a:tr>
              <a:tr h="370840">
                <a:tc>
                  <a:txBody>
                    <a:bodyPr/>
                    <a:lstStyle/>
                    <a:p>
                      <a:r>
                        <a:rPr lang="en-NZ" sz="1400" kern="1200">
                          <a:solidFill>
                            <a:schemeClr val="dk1"/>
                          </a:solidFill>
                          <a:latin typeface="+mn-lt"/>
                          <a:ea typeface="+mn-ea"/>
                          <a:cs typeface="+mn-cs"/>
                        </a:rPr>
                        <a:t>Next Chair accepts handover </a:t>
                      </a:r>
                    </a:p>
                  </a:txBody>
                  <a:tcPr/>
                </a:tc>
                <a:tc>
                  <a:txBody>
                    <a:bodyPr/>
                    <a:lstStyle/>
                    <a:p>
                      <a:endParaRPr lang="en-NZ" sz="1400" kern="120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endParaRPr lang="en-NZ" sz="1400"/>
                    </a:p>
                  </a:txBody>
                  <a:tcPr/>
                </a:tc>
                <a:extLst>
                  <a:ext uri="{0D108BD9-81ED-4DB2-BD59-A6C34878D82A}">
                    <a16:rowId xmlns:a16="http://schemas.microsoft.com/office/drawing/2014/main" val="470497339"/>
                  </a:ext>
                </a:extLst>
              </a:tr>
            </a:tbl>
          </a:graphicData>
        </a:graphic>
      </p:graphicFrame>
      <p:sp>
        <p:nvSpPr>
          <p:cNvPr id="4" name="Rectangle 3">
            <a:extLst>
              <a:ext uri="{FF2B5EF4-FFF2-40B4-BE49-F238E27FC236}">
                <a16:creationId xmlns:a16="http://schemas.microsoft.com/office/drawing/2014/main" id="{93AF1AD7-A41B-4064-9823-4DEC389DA5E1}"/>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
        <p:nvSpPr>
          <p:cNvPr id="6" name="Rectangle 5">
            <a:extLst>
              <a:ext uri="{FF2B5EF4-FFF2-40B4-BE49-F238E27FC236}">
                <a16:creationId xmlns:a16="http://schemas.microsoft.com/office/drawing/2014/main" id="{3A62F7E9-051F-43B0-960E-EF7802A4EB4C}"/>
              </a:ext>
            </a:extLst>
          </p:cNvPr>
          <p:cNvSpPr/>
          <p:nvPr/>
        </p:nvSpPr>
        <p:spPr>
          <a:xfrm>
            <a:off x="838092" y="1158805"/>
            <a:ext cx="9735874" cy="649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Chair to run this meeting and ensure checklist is covered</a:t>
            </a:r>
          </a:p>
        </p:txBody>
      </p:sp>
    </p:spTree>
    <p:extLst>
      <p:ext uri="{BB962C8B-B14F-4D97-AF65-F5344CB8AC3E}">
        <p14:creationId xmlns:p14="http://schemas.microsoft.com/office/powerpoint/2010/main" val="3201289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10884673" cy="515985"/>
          </a:xfrm>
        </p:spPr>
        <p:txBody>
          <a:bodyPr>
            <a:noAutofit/>
          </a:bodyPr>
          <a:lstStyle/>
          <a:p>
            <a:r>
              <a:rPr lang="en-US" sz="3600">
                <a:solidFill>
                  <a:srgbClr val="00879E"/>
                </a:solidFill>
              </a:rPr>
              <a:t>4. Offline checks (done between forums)</a:t>
            </a:r>
          </a:p>
        </p:txBody>
      </p:sp>
      <p:graphicFrame>
        <p:nvGraphicFramePr>
          <p:cNvPr id="5" name="Table 3">
            <a:extLst>
              <a:ext uri="{FF2B5EF4-FFF2-40B4-BE49-F238E27FC236}">
                <a16:creationId xmlns:a16="http://schemas.microsoft.com/office/drawing/2014/main" id="{A0649A41-BD02-44F4-B884-B3887503F8C1}"/>
              </a:ext>
            </a:extLst>
          </p:cNvPr>
          <p:cNvGraphicFramePr>
            <a:graphicFrameLocks noGrp="1"/>
          </p:cNvGraphicFramePr>
          <p:nvPr/>
        </p:nvGraphicFramePr>
        <p:xfrm>
          <a:off x="523734" y="2212829"/>
          <a:ext cx="10813791" cy="3261360"/>
        </p:xfrm>
        <a:graphic>
          <a:graphicData uri="http://schemas.openxmlformats.org/drawingml/2006/table">
            <a:tbl>
              <a:tblPr firstRow="1" bandRow="1">
                <a:tableStyleId>{5C22544A-7EE6-4342-B048-85BDC9FD1C3A}</a:tableStyleId>
              </a:tblPr>
              <a:tblGrid>
                <a:gridCol w="5192919">
                  <a:extLst>
                    <a:ext uri="{9D8B030D-6E8A-4147-A177-3AD203B41FA5}">
                      <a16:colId xmlns:a16="http://schemas.microsoft.com/office/drawing/2014/main" val="3919957768"/>
                    </a:ext>
                  </a:extLst>
                </a:gridCol>
                <a:gridCol w="2810436">
                  <a:extLst>
                    <a:ext uri="{9D8B030D-6E8A-4147-A177-3AD203B41FA5}">
                      <a16:colId xmlns:a16="http://schemas.microsoft.com/office/drawing/2014/main" val="3360104464"/>
                    </a:ext>
                  </a:extLst>
                </a:gridCol>
                <a:gridCol w="2810436">
                  <a:extLst>
                    <a:ext uri="{9D8B030D-6E8A-4147-A177-3AD203B41FA5}">
                      <a16:colId xmlns:a16="http://schemas.microsoft.com/office/drawing/2014/main" val="2321926868"/>
                    </a:ext>
                  </a:extLst>
                </a:gridCol>
              </a:tblGrid>
              <a:tr h="370840">
                <a:tc gridSpan="3">
                  <a:txBody>
                    <a:bodyPr/>
                    <a:lstStyle/>
                    <a:p>
                      <a:r>
                        <a:rPr lang="en-NZ" sz="1400"/>
                        <a:t>Checklist</a:t>
                      </a:r>
                    </a:p>
                  </a:txBody>
                  <a:tcPr/>
                </a:tc>
                <a:tc hMerge="1">
                  <a:txBody>
                    <a:bodyPr/>
                    <a:lstStyle/>
                    <a:p>
                      <a:endParaRPr lang="en-NZ" sz="1600"/>
                    </a:p>
                  </a:txBody>
                  <a:tcPr/>
                </a:tc>
                <a:tc hMerge="1">
                  <a:txBody>
                    <a:bodyPr/>
                    <a:lstStyle/>
                    <a:p>
                      <a:endParaRPr lang="en-NZ" sz="1600"/>
                    </a:p>
                  </a:txBody>
                  <a:tcPr/>
                </a:tc>
                <a:extLst>
                  <a:ext uri="{0D108BD9-81ED-4DB2-BD59-A6C34878D82A}">
                    <a16:rowId xmlns:a16="http://schemas.microsoft.com/office/drawing/2014/main" val="2050545198"/>
                  </a:ext>
                </a:extLst>
              </a:tr>
              <a:tr h="370840">
                <a:tc>
                  <a:txBody>
                    <a:bodyPr/>
                    <a:lstStyle/>
                    <a:p>
                      <a:r>
                        <a:rPr lang="en-NZ" sz="1400" b="1">
                          <a:solidFill>
                            <a:schemeClr val="bg1"/>
                          </a:solidFill>
                        </a:rPr>
                        <a:t>Item</a:t>
                      </a:r>
                    </a:p>
                  </a:txBody>
                  <a:tcPr>
                    <a:solidFill>
                      <a:srgbClr val="4472C4"/>
                    </a:solidFill>
                  </a:tcPr>
                </a:tc>
                <a:tc>
                  <a:txBody>
                    <a:bodyPr/>
                    <a:lstStyle/>
                    <a:p>
                      <a:r>
                        <a:rPr lang="en-NZ" sz="1400" b="1">
                          <a:solidFill>
                            <a:schemeClr val="bg1"/>
                          </a:solidFill>
                        </a:rPr>
                        <a:t>Confirmed by</a:t>
                      </a:r>
                    </a:p>
                  </a:txBody>
                  <a:tcPr>
                    <a:solidFill>
                      <a:srgbClr val="4472C4"/>
                    </a:solidFill>
                  </a:tcPr>
                </a:tc>
                <a:tc>
                  <a:txBody>
                    <a:bodyPr/>
                    <a:lstStyle/>
                    <a:p>
                      <a:r>
                        <a:rPr lang="en-NZ" sz="1400" b="1">
                          <a:solidFill>
                            <a:schemeClr val="bg1"/>
                          </a:solidFill>
                        </a:rPr>
                        <a:t>Y / N</a:t>
                      </a:r>
                    </a:p>
                  </a:txBody>
                  <a:tcPr>
                    <a:solidFill>
                      <a:srgbClr val="4472C4"/>
                    </a:solidFill>
                  </a:tcPr>
                </a:tc>
                <a:extLst>
                  <a:ext uri="{0D108BD9-81ED-4DB2-BD59-A6C34878D82A}">
                    <a16:rowId xmlns:a16="http://schemas.microsoft.com/office/drawing/2014/main" val="2975076585"/>
                  </a:ext>
                </a:extLst>
              </a:tr>
              <a:tr h="370840">
                <a:tc>
                  <a:txBody>
                    <a:bodyPr/>
                    <a:lstStyle/>
                    <a:p>
                      <a:r>
                        <a:rPr lang="en-NZ" sz="1400" kern="1200">
                          <a:solidFill>
                            <a:schemeClr val="dk1"/>
                          </a:solidFill>
                          <a:latin typeface="+mn-lt"/>
                          <a:ea typeface="+mn-ea"/>
                          <a:cs typeface="+mn-cs"/>
                        </a:rPr>
                        <a:t>Confirm attendees rostered for the next 3 events</a:t>
                      </a:r>
                    </a:p>
                  </a:txBody>
                  <a:tcPr/>
                </a:tc>
                <a:tc>
                  <a:txBody>
                    <a:bodyPr/>
                    <a:lstStyle/>
                    <a:p>
                      <a:pPr marL="0" indent="0">
                        <a:buFont typeface="Arial" panose="020B0604020202020204" pitchFamily="34" charset="0"/>
                        <a:buNone/>
                      </a:pPr>
                      <a:r>
                        <a:rPr lang="en-NZ" sz="1400"/>
                        <a:t>Tech Sec</a:t>
                      </a:r>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594069949"/>
                  </a:ext>
                </a:extLst>
              </a:tr>
              <a:tr h="370840">
                <a:tc>
                  <a:txBody>
                    <a:bodyPr/>
                    <a:lstStyle/>
                    <a:p>
                      <a:r>
                        <a:rPr lang="en-NZ" sz="1400" kern="1200">
                          <a:solidFill>
                            <a:schemeClr val="dk1"/>
                          </a:solidFill>
                          <a:latin typeface="+mn-lt"/>
                          <a:ea typeface="+mn-ea"/>
                          <a:cs typeface="+mn-cs"/>
                        </a:rPr>
                        <a:t>Confirm diary appointments have been sent externally for the next 3 events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400"/>
                        <a:t>Tech Sec</a:t>
                      </a:r>
                    </a:p>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495627188"/>
                  </a:ext>
                </a:extLst>
              </a:tr>
              <a:tr h="370840">
                <a:tc>
                  <a:txBody>
                    <a:bodyPr/>
                    <a:lstStyle/>
                    <a:p>
                      <a:r>
                        <a:rPr lang="en-NZ" sz="1400" kern="1200">
                          <a:solidFill>
                            <a:schemeClr val="dk1"/>
                          </a:solidFill>
                          <a:latin typeface="+mn-lt"/>
                          <a:ea typeface="+mn-ea"/>
                          <a:cs typeface="+mn-cs"/>
                        </a:rPr>
                        <a:t>Check progress of Q&amp;A responses, actions and decisions and reports these to the next Chair by the Thursday before the next Forum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400"/>
                        <a:t>Tech Sec</a:t>
                      </a:r>
                    </a:p>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391646677"/>
                  </a:ext>
                </a:extLst>
              </a:tr>
              <a:tr h="370840">
                <a:tc>
                  <a:txBody>
                    <a:bodyPr/>
                    <a:lstStyle/>
                    <a:p>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2920179204"/>
                  </a:ext>
                </a:extLst>
              </a:tr>
              <a:tr h="370840">
                <a:tc>
                  <a:txBody>
                    <a:bodyPr/>
                    <a:lstStyle/>
                    <a:p>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3924494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400" kern="1200">
                        <a:solidFill>
                          <a:schemeClr val="dk1"/>
                        </a:solidFill>
                        <a:latin typeface="+mn-lt"/>
                        <a:ea typeface="+mn-ea"/>
                        <a:cs typeface="+mn-cs"/>
                      </a:endParaRPr>
                    </a:p>
                  </a:txBody>
                  <a:tcPr/>
                </a:tc>
                <a:tc>
                  <a:txBody>
                    <a:bodyPr/>
                    <a:lstStyle/>
                    <a:p>
                      <a:pPr marL="0" indent="0">
                        <a:buFont typeface="Arial" panose="020B0604020202020204" pitchFamily="34" charset="0"/>
                        <a:buNone/>
                      </a:pPr>
                      <a:endParaRPr lang="en-NZ" sz="1400"/>
                    </a:p>
                  </a:txBody>
                  <a:tcPr/>
                </a:tc>
                <a:tc>
                  <a:txBody>
                    <a:bodyPr/>
                    <a:lstStyle/>
                    <a:p>
                      <a:pPr marL="0" indent="0">
                        <a:buFont typeface="Arial" panose="020B0604020202020204" pitchFamily="34" charset="0"/>
                        <a:buNone/>
                      </a:pPr>
                      <a:endParaRPr lang="en-NZ" sz="1400"/>
                    </a:p>
                  </a:txBody>
                  <a:tcPr/>
                </a:tc>
                <a:extLst>
                  <a:ext uri="{0D108BD9-81ED-4DB2-BD59-A6C34878D82A}">
                    <a16:rowId xmlns:a16="http://schemas.microsoft.com/office/drawing/2014/main" val="867381207"/>
                  </a:ext>
                </a:extLst>
              </a:tr>
            </a:tbl>
          </a:graphicData>
        </a:graphic>
      </p:graphicFrame>
      <p:sp>
        <p:nvSpPr>
          <p:cNvPr id="4" name="Rectangle 3">
            <a:extLst>
              <a:ext uri="{FF2B5EF4-FFF2-40B4-BE49-F238E27FC236}">
                <a16:creationId xmlns:a16="http://schemas.microsoft.com/office/drawing/2014/main" id="{A1782EF9-DE21-43D7-9B6E-37EF93975E38}"/>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
        <p:nvSpPr>
          <p:cNvPr id="6" name="Rectangle 5">
            <a:extLst>
              <a:ext uri="{FF2B5EF4-FFF2-40B4-BE49-F238E27FC236}">
                <a16:creationId xmlns:a16="http://schemas.microsoft.com/office/drawing/2014/main" id="{D8CBAD8A-FCA9-4F33-9879-D7747C5E8336}"/>
              </a:ext>
            </a:extLst>
          </p:cNvPr>
          <p:cNvSpPr/>
          <p:nvPr/>
        </p:nvSpPr>
        <p:spPr>
          <a:xfrm>
            <a:off x="838092" y="1158805"/>
            <a:ext cx="9735874" cy="649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Tech Sec owns and manages this slide</a:t>
            </a:r>
          </a:p>
        </p:txBody>
      </p:sp>
    </p:spTree>
    <p:extLst>
      <p:ext uri="{BB962C8B-B14F-4D97-AF65-F5344CB8AC3E}">
        <p14:creationId xmlns:p14="http://schemas.microsoft.com/office/powerpoint/2010/main" val="514693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F648-CABB-AD4A-97DD-C79928E0EFE9}"/>
              </a:ext>
            </a:extLst>
          </p:cNvPr>
          <p:cNvSpPr>
            <a:spLocks noGrp="1"/>
          </p:cNvSpPr>
          <p:nvPr>
            <p:ph type="ctrTitle"/>
          </p:nvPr>
        </p:nvSpPr>
        <p:spPr>
          <a:xfrm>
            <a:off x="492712" y="384800"/>
            <a:ext cx="5429552" cy="654482"/>
          </a:xfrm>
        </p:spPr>
        <p:txBody>
          <a:bodyPr>
            <a:normAutofit/>
          </a:bodyPr>
          <a:lstStyle/>
          <a:p>
            <a:r>
              <a:rPr lang="en-US" sz="3200">
                <a:solidFill>
                  <a:srgbClr val="00879E"/>
                </a:solidFill>
                <a:latin typeface="+mj-lt"/>
              </a:rPr>
              <a:t>Energy: National hydro storage</a:t>
            </a:r>
            <a:endParaRPr lang="en-US" sz="3200">
              <a:solidFill>
                <a:srgbClr val="00879E"/>
              </a:solidFill>
              <a:latin typeface="+mj-lt"/>
              <a:ea typeface="Calibri"/>
              <a:cs typeface="Calibri"/>
            </a:endParaRPr>
          </a:p>
        </p:txBody>
      </p:sp>
      <p:graphicFrame>
        <p:nvGraphicFramePr>
          <p:cNvPr id="3" name="Table 2">
            <a:extLst>
              <a:ext uri="{FF2B5EF4-FFF2-40B4-BE49-F238E27FC236}">
                <a16:creationId xmlns:a16="http://schemas.microsoft.com/office/drawing/2014/main" id="{3BF7606C-F697-C2B3-7661-052F4184E60E}"/>
              </a:ext>
            </a:extLst>
          </p:cNvPr>
          <p:cNvGraphicFramePr>
            <a:graphicFrameLocks noGrp="1"/>
          </p:cNvGraphicFramePr>
          <p:nvPr>
            <p:extLst>
              <p:ext uri="{D42A27DB-BD31-4B8C-83A1-F6EECF244321}">
                <p14:modId xmlns:p14="http://schemas.microsoft.com/office/powerpoint/2010/main" val="3379085850"/>
              </p:ext>
            </p:extLst>
          </p:nvPr>
        </p:nvGraphicFramePr>
        <p:xfrm>
          <a:off x="5492997" y="628749"/>
          <a:ext cx="6353176" cy="1483360"/>
        </p:xfrm>
        <a:graphic>
          <a:graphicData uri="http://schemas.openxmlformats.org/drawingml/2006/table">
            <a:tbl>
              <a:tblPr firstRow="1" bandRow="1">
                <a:tableStyleId>{9D7B26C5-4107-4FEC-AEDC-1716B250A1EF}</a:tableStyleId>
              </a:tblPr>
              <a:tblGrid>
                <a:gridCol w="1588294">
                  <a:extLst>
                    <a:ext uri="{9D8B030D-6E8A-4147-A177-3AD203B41FA5}">
                      <a16:colId xmlns:a16="http://schemas.microsoft.com/office/drawing/2014/main" val="2530967326"/>
                    </a:ext>
                  </a:extLst>
                </a:gridCol>
                <a:gridCol w="1497806">
                  <a:extLst>
                    <a:ext uri="{9D8B030D-6E8A-4147-A177-3AD203B41FA5}">
                      <a16:colId xmlns:a16="http://schemas.microsoft.com/office/drawing/2014/main" val="3340615676"/>
                    </a:ext>
                  </a:extLst>
                </a:gridCol>
                <a:gridCol w="1678782">
                  <a:extLst>
                    <a:ext uri="{9D8B030D-6E8A-4147-A177-3AD203B41FA5}">
                      <a16:colId xmlns:a16="http://schemas.microsoft.com/office/drawing/2014/main" val="1543216186"/>
                    </a:ext>
                  </a:extLst>
                </a:gridCol>
                <a:gridCol w="1588294">
                  <a:extLst>
                    <a:ext uri="{9D8B030D-6E8A-4147-A177-3AD203B41FA5}">
                      <a16:colId xmlns:a16="http://schemas.microsoft.com/office/drawing/2014/main" val="2079489037"/>
                    </a:ext>
                  </a:extLst>
                </a:gridCol>
              </a:tblGrid>
              <a:tr h="370840">
                <a:tc>
                  <a:txBody>
                    <a:bodyPr/>
                    <a:lstStyle/>
                    <a:p>
                      <a:endParaRPr lang="en-NZ"/>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NZ"/>
                        <a:t>Hydro storage level (% of mean</a:t>
                      </a:r>
                      <a:r>
                        <a:rPr lang="en-NZ" sz="1800" b="0" i="0" kern="1200">
                          <a:solidFill>
                            <a:srgbClr val="00B050"/>
                          </a:solidFill>
                          <a:effectLst/>
                          <a:latin typeface="+mn-lt"/>
                          <a:ea typeface="+mn-ea"/>
                          <a:cs typeface="+mn-cs"/>
                        </a:rPr>
                        <a:t>▲</a:t>
                      </a:r>
                      <a:r>
                        <a:rPr lang="en-NZ" sz="1800" b="1" i="0" kern="1200">
                          <a:solidFill>
                            <a:schemeClr val="tx1"/>
                          </a:solidFill>
                          <a:effectLst/>
                          <a:latin typeface="+mn-lt"/>
                          <a:ea typeface="+mn-ea"/>
                          <a:cs typeface="+mn-cs"/>
                        </a:rPr>
                        <a:t>/</a:t>
                      </a:r>
                      <a:r>
                        <a:rPr lang="en-NZ" b="0">
                          <a:solidFill>
                            <a:srgbClr val="FF0000"/>
                          </a:solidFill>
                        </a:rPr>
                        <a:t>▼</a:t>
                      </a:r>
                      <a:r>
                        <a:rPr lang="en-NZ"/>
                        <a:t>)</a:t>
                      </a:r>
                    </a:p>
                  </a:txBody>
                  <a:tcPr>
                    <a:lnL>
                      <a:noFill/>
                    </a:lnL>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2342329264"/>
                  </a:ext>
                </a:extLst>
              </a:tr>
              <a:tr h="370840">
                <a:tc>
                  <a:txBody>
                    <a:bodyPr/>
                    <a:lstStyle/>
                    <a:p>
                      <a:endParaRPr lang="en-NZ"/>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a:t>New Zealand</a:t>
                      </a:r>
                    </a:p>
                  </a:txBody>
                  <a:tcPr>
                    <a:lnL>
                      <a:noFill/>
                    </a:lnL>
                    <a:lnB w="12700" cap="flat" cmpd="sng" algn="ctr">
                      <a:solidFill>
                        <a:schemeClr val="tx1"/>
                      </a:solidFill>
                      <a:prstDash val="solid"/>
                      <a:round/>
                      <a:headEnd type="none" w="med" len="med"/>
                      <a:tailEnd type="none" w="med" len="med"/>
                    </a:lnB>
                    <a:noFill/>
                  </a:tcPr>
                </a:tc>
                <a:tc>
                  <a:txBody>
                    <a:bodyPr/>
                    <a:lstStyle/>
                    <a:p>
                      <a:r>
                        <a:rPr lang="en-NZ"/>
                        <a:t>South Island</a:t>
                      </a:r>
                    </a:p>
                  </a:txBody>
                  <a:tcPr>
                    <a:lnB w="12700" cap="flat" cmpd="sng" algn="ctr">
                      <a:solidFill>
                        <a:schemeClr val="tx1"/>
                      </a:solidFill>
                      <a:prstDash val="solid"/>
                      <a:round/>
                      <a:headEnd type="none" w="med" len="med"/>
                      <a:tailEnd type="none" w="med" len="med"/>
                    </a:lnB>
                    <a:noFill/>
                  </a:tcPr>
                </a:tc>
                <a:tc>
                  <a:txBody>
                    <a:bodyPr/>
                    <a:lstStyle/>
                    <a:p>
                      <a:r>
                        <a:rPr lang="en-NZ"/>
                        <a:t>North Island</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0512731"/>
                  </a:ext>
                </a:extLst>
              </a:tr>
              <a:tr h="370840">
                <a:tc>
                  <a:txBody>
                    <a:bodyPr/>
                    <a:lstStyle/>
                    <a:p>
                      <a:r>
                        <a:rPr lang="en-NZ"/>
                        <a:t>Last forum</a:t>
                      </a:r>
                    </a:p>
                  </a:txBody>
                  <a:tcPr>
                    <a:lnT w="12700" cap="flat" cmpd="sng" algn="ctr">
                      <a:solidFill>
                        <a:schemeClr val="tx1"/>
                      </a:solidFill>
                      <a:prstDash val="solid"/>
                      <a:round/>
                      <a:headEnd type="none" w="med" len="med"/>
                      <a:tailEnd type="none" w="med" len="med"/>
                    </a:lnT>
                    <a:solidFill>
                      <a:schemeClr val="bg2">
                        <a:lumMod val="90000"/>
                      </a:schemeClr>
                    </a:solidFill>
                  </a:tcPr>
                </a:tc>
                <a:tc>
                  <a:txBody>
                    <a:bodyPr/>
                    <a:lstStyle/>
                    <a:p>
                      <a:r>
                        <a:rPr lang="en-NZ"/>
                        <a:t>143%</a:t>
                      </a:r>
                    </a:p>
                  </a:txBody>
                  <a:tcPr>
                    <a:lnT w="12700" cap="flat" cmpd="sng" algn="ctr">
                      <a:solidFill>
                        <a:schemeClr val="tx1"/>
                      </a:solidFill>
                      <a:prstDash val="solid"/>
                      <a:round/>
                      <a:headEnd type="none" w="med" len="med"/>
                      <a:tailEnd type="none" w="med" len="med"/>
                    </a:lnT>
                    <a:solidFill>
                      <a:schemeClr val="bg2">
                        <a:lumMod val="90000"/>
                      </a:schemeClr>
                    </a:solidFill>
                  </a:tcPr>
                </a:tc>
                <a:tc>
                  <a:txBody>
                    <a:bodyPr/>
                    <a:lstStyle/>
                    <a:p>
                      <a:r>
                        <a:rPr lang="en-NZ"/>
                        <a:t>142%</a:t>
                      </a:r>
                    </a:p>
                  </a:txBody>
                  <a:tcPr>
                    <a:lnT w="12700" cap="flat" cmpd="sng" algn="ctr">
                      <a:solidFill>
                        <a:schemeClr val="tx1"/>
                      </a:solidFill>
                      <a:prstDash val="solid"/>
                      <a:round/>
                      <a:headEnd type="none" w="med" len="med"/>
                      <a:tailEnd type="none" w="med" len="med"/>
                    </a:lnT>
                    <a:solidFill>
                      <a:schemeClr val="bg2">
                        <a:lumMod val="90000"/>
                      </a:schemeClr>
                    </a:solidFill>
                  </a:tcPr>
                </a:tc>
                <a:tc>
                  <a:txBody>
                    <a:bodyPr/>
                    <a:lstStyle/>
                    <a:p>
                      <a:r>
                        <a:rPr lang="en-NZ"/>
                        <a:t>134%</a:t>
                      </a:r>
                    </a:p>
                  </a:txBody>
                  <a:tcPr>
                    <a:lnT w="12700" cap="flat" cmpd="sng" algn="ctr">
                      <a:solidFill>
                        <a:schemeClr val="tx1"/>
                      </a:solidFill>
                      <a:prstDash val="solid"/>
                      <a:round/>
                      <a:headEnd type="none" w="med" len="med"/>
                      <a:tailEnd type="none" w="med" len="med"/>
                    </a:lnT>
                    <a:solidFill>
                      <a:schemeClr val="bg2">
                        <a:lumMod val="90000"/>
                      </a:schemeClr>
                    </a:solidFill>
                  </a:tcPr>
                </a:tc>
                <a:extLst>
                  <a:ext uri="{0D108BD9-81ED-4DB2-BD59-A6C34878D82A}">
                    <a16:rowId xmlns:a16="http://schemas.microsoft.com/office/drawing/2014/main" val="1792610006"/>
                  </a:ext>
                </a:extLst>
              </a:tr>
              <a:tr h="370840">
                <a:tc>
                  <a:txBody>
                    <a:bodyPr/>
                    <a:lstStyle/>
                    <a:p>
                      <a:r>
                        <a:rPr lang="en-NZ"/>
                        <a:t>Now</a:t>
                      </a:r>
                    </a:p>
                  </a:txBody>
                  <a:tcPr>
                    <a:noFill/>
                  </a:tcPr>
                </a:tc>
                <a:tc>
                  <a:txBody>
                    <a:bodyPr/>
                    <a:lstStyle/>
                    <a:p>
                      <a:r>
                        <a:rPr lang="en-NZ" b="0"/>
                        <a:t>137% </a:t>
                      </a:r>
                      <a:r>
                        <a:rPr lang="en-NZ" b="0">
                          <a:solidFill>
                            <a:srgbClr val="FF0000"/>
                          </a:solidFill>
                        </a:rPr>
                        <a:t>▼</a:t>
                      </a:r>
                      <a:endParaRPr lang="en-NZ" b="0">
                        <a:solidFill>
                          <a:srgbClr val="00B050"/>
                        </a:solidFill>
                      </a:endParaRPr>
                    </a:p>
                  </a:txBody>
                  <a:tcPr>
                    <a:noFill/>
                  </a:tcPr>
                </a:tc>
                <a:tc>
                  <a:txBody>
                    <a:bodyPr/>
                    <a:lstStyle/>
                    <a:p>
                      <a:r>
                        <a:rPr lang="en-NZ" b="0"/>
                        <a:t>138% </a:t>
                      </a:r>
                      <a:r>
                        <a:rPr lang="en-NZ" b="0">
                          <a:solidFill>
                            <a:srgbClr val="FF0000"/>
                          </a:solidFill>
                        </a:rPr>
                        <a:t>▼</a:t>
                      </a:r>
                    </a:p>
                  </a:txBody>
                  <a:tcPr>
                    <a:noFill/>
                  </a:tcPr>
                </a:tc>
                <a:tc>
                  <a:txBody>
                    <a:bodyPr/>
                    <a:lstStyle/>
                    <a:p>
                      <a:r>
                        <a:rPr lang="en-NZ" b="0"/>
                        <a:t>131% </a:t>
                      </a:r>
                      <a:r>
                        <a:rPr lang="en-NZ" b="0">
                          <a:solidFill>
                            <a:srgbClr val="FF0000"/>
                          </a:solidFill>
                        </a:rPr>
                        <a:t>▼</a:t>
                      </a:r>
                    </a:p>
                  </a:txBody>
                  <a:tcPr>
                    <a:noFill/>
                  </a:tcPr>
                </a:tc>
                <a:extLst>
                  <a:ext uri="{0D108BD9-81ED-4DB2-BD59-A6C34878D82A}">
                    <a16:rowId xmlns:a16="http://schemas.microsoft.com/office/drawing/2014/main" val="2565653680"/>
                  </a:ext>
                </a:extLst>
              </a:tr>
            </a:tbl>
          </a:graphicData>
        </a:graphic>
      </p:graphicFrame>
      <p:sp>
        <p:nvSpPr>
          <p:cNvPr id="5" name="TextBox 4">
            <a:extLst>
              <a:ext uri="{FF2B5EF4-FFF2-40B4-BE49-F238E27FC236}">
                <a16:creationId xmlns:a16="http://schemas.microsoft.com/office/drawing/2014/main" id="{C86716D3-C6CE-38B2-34DC-43EFB70BA062}"/>
              </a:ext>
            </a:extLst>
          </p:cNvPr>
          <p:cNvSpPr txBox="1"/>
          <p:nvPr/>
        </p:nvSpPr>
        <p:spPr>
          <a:xfrm>
            <a:off x="5650992" y="2148840"/>
            <a:ext cx="6072263" cy="276999"/>
          </a:xfrm>
          <a:prstGeom prst="rect">
            <a:avLst/>
          </a:prstGeom>
          <a:noFill/>
        </p:spPr>
        <p:txBody>
          <a:bodyPr wrap="square" rtlCol="0">
            <a:spAutoFit/>
          </a:bodyPr>
          <a:lstStyle/>
          <a:p>
            <a:r>
              <a:rPr lang="en-US" sz="1200"/>
              <a:t>Note: these numbers include contingent storage, so they differ from those reported by NZX</a:t>
            </a:r>
            <a:endParaRPr lang="en-NZ" sz="1200"/>
          </a:p>
        </p:txBody>
      </p:sp>
      <p:pic>
        <p:nvPicPr>
          <p:cNvPr id="6" name="Picture 5">
            <a:extLst>
              <a:ext uri="{FF2B5EF4-FFF2-40B4-BE49-F238E27FC236}">
                <a16:creationId xmlns:a16="http://schemas.microsoft.com/office/drawing/2014/main" id="{E2D4BE9A-4D30-DBCF-2D81-29267A4EAB55}"/>
              </a:ext>
            </a:extLst>
          </p:cNvPr>
          <p:cNvPicPr>
            <a:picLocks noChangeAspect="1"/>
          </p:cNvPicPr>
          <p:nvPr/>
        </p:nvPicPr>
        <p:blipFill>
          <a:blip r:embed="rId3"/>
          <a:stretch>
            <a:fillRect/>
          </a:stretch>
        </p:blipFill>
        <p:spPr>
          <a:xfrm>
            <a:off x="238587" y="2583755"/>
            <a:ext cx="11714826" cy="3431454"/>
          </a:xfrm>
          <a:prstGeom prst="rect">
            <a:avLst/>
          </a:prstGeom>
        </p:spPr>
      </p:pic>
    </p:spTree>
    <p:extLst>
      <p:ext uri="{BB962C8B-B14F-4D97-AF65-F5344CB8AC3E}">
        <p14:creationId xmlns:p14="http://schemas.microsoft.com/office/powerpoint/2010/main" val="3217035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E4A98-5401-4283-87FF-D355A35C9407}"/>
              </a:ext>
            </a:extLst>
          </p:cNvPr>
          <p:cNvSpPr/>
          <p:nvPr/>
        </p:nvSpPr>
        <p:spPr>
          <a:xfrm>
            <a:off x="846286" y="1068676"/>
            <a:ext cx="9735874" cy="649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Tech Sec owns and manages this slide</a:t>
            </a:r>
          </a:p>
        </p:txBody>
      </p:sp>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549274"/>
            <a:ext cx="9562993" cy="515985"/>
          </a:xfrm>
        </p:spPr>
        <p:txBody>
          <a:bodyPr>
            <a:noAutofit/>
          </a:bodyPr>
          <a:lstStyle/>
          <a:p>
            <a:r>
              <a:rPr lang="en-US" sz="3600">
                <a:solidFill>
                  <a:srgbClr val="00879E"/>
                </a:solidFill>
              </a:rPr>
              <a:t>Actions and decisions</a:t>
            </a:r>
          </a:p>
        </p:txBody>
      </p:sp>
      <p:graphicFrame>
        <p:nvGraphicFramePr>
          <p:cNvPr id="4" name="Table 3">
            <a:extLst>
              <a:ext uri="{FF2B5EF4-FFF2-40B4-BE49-F238E27FC236}">
                <a16:creationId xmlns:a16="http://schemas.microsoft.com/office/drawing/2014/main" id="{69D17586-FCCC-449A-BE49-6B5159BA35A9}"/>
              </a:ext>
            </a:extLst>
          </p:cNvPr>
          <p:cNvGraphicFramePr>
            <a:graphicFrameLocks noGrp="1"/>
          </p:cNvGraphicFramePr>
          <p:nvPr/>
        </p:nvGraphicFramePr>
        <p:xfrm>
          <a:off x="157699" y="1684201"/>
          <a:ext cx="11853287" cy="4871719"/>
        </p:xfrm>
        <a:graphic>
          <a:graphicData uri="http://schemas.openxmlformats.org/drawingml/2006/table">
            <a:tbl>
              <a:tblPr firstRow="1" bandRow="1">
                <a:tableStyleId>{5C22544A-7EE6-4342-B048-85BDC9FD1C3A}</a:tableStyleId>
              </a:tblPr>
              <a:tblGrid>
                <a:gridCol w="1488331">
                  <a:extLst>
                    <a:ext uri="{9D8B030D-6E8A-4147-A177-3AD203B41FA5}">
                      <a16:colId xmlns:a16="http://schemas.microsoft.com/office/drawing/2014/main" val="1008731058"/>
                    </a:ext>
                  </a:extLst>
                </a:gridCol>
                <a:gridCol w="5301575">
                  <a:extLst>
                    <a:ext uri="{9D8B030D-6E8A-4147-A177-3AD203B41FA5}">
                      <a16:colId xmlns:a16="http://schemas.microsoft.com/office/drawing/2014/main" val="351923907"/>
                    </a:ext>
                  </a:extLst>
                </a:gridCol>
                <a:gridCol w="1031132">
                  <a:extLst>
                    <a:ext uri="{9D8B030D-6E8A-4147-A177-3AD203B41FA5}">
                      <a16:colId xmlns:a16="http://schemas.microsoft.com/office/drawing/2014/main" val="3919957768"/>
                    </a:ext>
                  </a:extLst>
                </a:gridCol>
                <a:gridCol w="730249">
                  <a:extLst>
                    <a:ext uri="{9D8B030D-6E8A-4147-A177-3AD203B41FA5}">
                      <a16:colId xmlns:a16="http://schemas.microsoft.com/office/drawing/2014/main" val="3360104464"/>
                    </a:ext>
                  </a:extLst>
                </a:gridCol>
                <a:gridCol w="3302000">
                  <a:extLst>
                    <a:ext uri="{9D8B030D-6E8A-4147-A177-3AD203B41FA5}">
                      <a16:colId xmlns:a16="http://schemas.microsoft.com/office/drawing/2014/main" val="774019784"/>
                    </a:ext>
                  </a:extLst>
                </a:gridCol>
              </a:tblGrid>
              <a:tr h="370840">
                <a:tc>
                  <a:txBody>
                    <a:bodyPr/>
                    <a:lstStyle/>
                    <a:p>
                      <a:r>
                        <a:rPr lang="en-NZ" sz="1400"/>
                        <a:t>Date created</a:t>
                      </a:r>
                    </a:p>
                  </a:txBody>
                  <a:tcPr/>
                </a:tc>
                <a:tc>
                  <a:txBody>
                    <a:bodyPr/>
                    <a:lstStyle/>
                    <a:p>
                      <a:r>
                        <a:rPr lang="en-NZ" sz="1400"/>
                        <a:t>Action or decision required</a:t>
                      </a:r>
                    </a:p>
                  </a:txBody>
                  <a:tcPr/>
                </a:tc>
                <a:tc>
                  <a:txBody>
                    <a:bodyPr/>
                    <a:lstStyle/>
                    <a:p>
                      <a:r>
                        <a:rPr lang="en-NZ" sz="1400"/>
                        <a:t>By when</a:t>
                      </a:r>
                    </a:p>
                  </a:txBody>
                  <a:tcPr/>
                </a:tc>
                <a:tc>
                  <a:txBody>
                    <a:bodyPr/>
                    <a:lstStyle/>
                    <a:p>
                      <a:r>
                        <a:rPr lang="en-NZ" sz="1400"/>
                        <a:t>Owner</a:t>
                      </a:r>
                    </a:p>
                  </a:txBody>
                  <a:tcPr/>
                </a:tc>
                <a:tc>
                  <a:txBody>
                    <a:bodyPr/>
                    <a:lstStyle/>
                    <a:p>
                      <a:r>
                        <a:rPr lang="en-NZ" sz="1400"/>
                        <a:t>Status/Update</a:t>
                      </a:r>
                    </a:p>
                  </a:txBody>
                  <a:tcPr/>
                </a:tc>
                <a:extLst>
                  <a:ext uri="{0D108BD9-81ED-4DB2-BD59-A6C34878D82A}">
                    <a16:rowId xmlns:a16="http://schemas.microsoft.com/office/drawing/2014/main" val="2975076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a:t>15 Mar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a:t>Add link in slides to the SO website, note that full detail on all issues can be found there.  Also, subscribe to comms there</a:t>
                      </a:r>
                    </a:p>
                    <a:p>
                      <a:endParaRPr lang="en-NZ" sz="1400"/>
                    </a:p>
                  </a:txBody>
                  <a:tcPr/>
                </a:tc>
                <a:tc>
                  <a:txBody>
                    <a:bodyPr/>
                    <a:lstStyle/>
                    <a:p>
                      <a:r>
                        <a:rPr lang="en-NZ" sz="1400"/>
                        <a:t>21 Mar</a:t>
                      </a:r>
                    </a:p>
                  </a:txBody>
                  <a:tcPr/>
                </a:tc>
                <a:tc>
                  <a:txBody>
                    <a:bodyPr/>
                    <a:lstStyle/>
                    <a:p>
                      <a:pPr marL="0" indent="0">
                        <a:buFont typeface="Arial" panose="020B0604020202020204" pitchFamily="34" charset="0"/>
                        <a:buNone/>
                      </a:pPr>
                      <a:r>
                        <a:rPr lang="en-NZ" sz="1400"/>
                        <a:t>MH</a:t>
                      </a:r>
                    </a:p>
                  </a:txBody>
                  <a:tcPr/>
                </a:tc>
                <a:tc>
                  <a:txBody>
                    <a:bodyPr/>
                    <a:lstStyle/>
                    <a:p>
                      <a:pPr marL="0" indent="0">
                        <a:buFont typeface="Arial" panose="020B0604020202020204" pitchFamily="34" charset="0"/>
                        <a:buNone/>
                      </a:pPr>
                      <a:r>
                        <a:rPr lang="en-NZ" sz="1400"/>
                        <a:t>Closed</a:t>
                      </a:r>
                    </a:p>
                  </a:txBody>
                  <a:tcPr/>
                </a:tc>
                <a:extLst>
                  <a:ext uri="{0D108BD9-81ED-4DB2-BD59-A6C34878D82A}">
                    <a16:rowId xmlns:a16="http://schemas.microsoft.com/office/drawing/2014/main" val="1260974499"/>
                  </a:ext>
                </a:extLst>
              </a:tr>
              <a:tr h="370840">
                <a:tc>
                  <a:txBody>
                    <a:bodyPr/>
                    <a:lstStyle/>
                    <a:p>
                      <a:r>
                        <a:rPr lang="en-NZ" sz="1400"/>
                        <a:t>22 Mar</a:t>
                      </a:r>
                    </a:p>
                  </a:txBody>
                  <a:tcPr/>
                </a:tc>
                <a:tc>
                  <a:txBody>
                    <a:bodyPr/>
                    <a:lstStyle/>
                    <a:p>
                      <a:r>
                        <a:rPr lang="en-NZ" sz="1400"/>
                        <a:t>How do we encourage more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a:t>4 Apr</a:t>
                      </a:r>
                    </a:p>
                  </a:txBody>
                  <a:tcPr/>
                </a:tc>
                <a:tc>
                  <a:txBody>
                    <a:bodyPr/>
                    <a:lstStyle/>
                    <a:p>
                      <a:pPr marL="0" indent="0">
                        <a:buFont typeface="Arial" panose="020B0604020202020204" pitchFamily="34" charset="0"/>
                        <a:buNone/>
                      </a:pPr>
                      <a:r>
                        <a:rPr lang="en-NZ" sz="1400"/>
                        <a:t>KM</a:t>
                      </a:r>
                    </a:p>
                  </a:txBody>
                  <a:tcPr/>
                </a:tc>
                <a:tc>
                  <a:txBody>
                    <a:bodyPr/>
                    <a:lstStyle/>
                    <a:p>
                      <a:pPr marL="0" indent="0">
                        <a:buFont typeface="Arial" panose="020B0604020202020204" pitchFamily="34" charset="0"/>
                        <a:buNone/>
                      </a:pPr>
                      <a:r>
                        <a:rPr lang="en-NZ" sz="1400"/>
                        <a:t>Closed</a:t>
                      </a:r>
                    </a:p>
                  </a:txBody>
                  <a:tcPr/>
                </a:tc>
                <a:extLst>
                  <a:ext uri="{0D108BD9-81ED-4DB2-BD59-A6C34878D82A}">
                    <a16:rowId xmlns:a16="http://schemas.microsoft.com/office/drawing/2014/main" val="119877681"/>
                  </a:ext>
                </a:extLst>
              </a:tr>
              <a:tr h="370840">
                <a:tc>
                  <a:txBody>
                    <a:bodyPr/>
                    <a:lstStyle/>
                    <a:p>
                      <a:r>
                        <a:rPr lang="en-NZ" sz="1400"/>
                        <a:t>22 Mar</a:t>
                      </a:r>
                    </a:p>
                  </a:txBody>
                  <a:tcPr/>
                </a:tc>
                <a:tc>
                  <a:txBody>
                    <a:bodyPr/>
                    <a:lstStyle/>
                    <a:p>
                      <a:r>
                        <a:rPr lang="en-NZ" sz="1400"/>
                        <a:t>Send reminder for next forum the week before</a:t>
                      </a:r>
                    </a:p>
                  </a:txBody>
                  <a:tcPr/>
                </a:tc>
                <a:tc>
                  <a:txBody>
                    <a:bodyPr/>
                    <a:lstStyle/>
                    <a:p>
                      <a:r>
                        <a:rPr lang="en-NZ" sz="1400"/>
                        <a:t>31 Mar</a:t>
                      </a:r>
                    </a:p>
                  </a:txBody>
                  <a:tcPr/>
                </a:tc>
                <a:tc>
                  <a:txBody>
                    <a:bodyPr/>
                    <a:lstStyle/>
                    <a:p>
                      <a:pPr marL="0" indent="0">
                        <a:buFont typeface="Arial" panose="020B0604020202020204" pitchFamily="34" charset="0"/>
                        <a:buNone/>
                      </a:pPr>
                      <a:r>
                        <a:rPr lang="en-NZ" sz="1400"/>
                        <a:t>NG</a:t>
                      </a:r>
                    </a:p>
                  </a:txBody>
                  <a:tcPr/>
                </a:tc>
                <a:tc>
                  <a:txBody>
                    <a:bodyPr/>
                    <a:lstStyle/>
                    <a:p>
                      <a:pPr marL="0" indent="0">
                        <a:buFont typeface="Arial" panose="020B0604020202020204" pitchFamily="34" charset="0"/>
                        <a:buNone/>
                      </a:pPr>
                      <a:r>
                        <a:rPr lang="en-NZ" sz="1400"/>
                        <a:t>Closed</a:t>
                      </a:r>
                    </a:p>
                  </a:txBody>
                  <a:tcPr/>
                </a:tc>
                <a:extLst>
                  <a:ext uri="{0D108BD9-81ED-4DB2-BD59-A6C34878D82A}">
                    <a16:rowId xmlns:a16="http://schemas.microsoft.com/office/drawing/2014/main" val="1487473672"/>
                  </a:ext>
                </a:extLst>
              </a:tr>
              <a:tr h="370840">
                <a:tc>
                  <a:txBody>
                    <a:bodyPr/>
                    <a:lstStyle/>
                    <a:p>
                      <a:r>
                        <a:rPr lang="en-NZ" sz="1400"/>
                        <a:t>22 Mar</a:t>
                      </a:r>
                    </a:p>
                  </a:txBody>
                  <a:tcPr/>
                </a:tc>
                <a:tc>
                  <a:txBody>
                    <a:bodyPr/>
                    <a:lstStyle/>
                    <a:p>
                      <a:r>
                        <a:rPr lang="en-NZ" sz="1400"/>
                        <a:t>Book presenting room in </a:t>
                      </a:r>
                      <a:r>
                        <a:rPr lang="en-NZ" sz="1400" err="1"/>
                        <a:t>Waikoukou</a:t>
                      </a:r>
                      <a:r>
                        <a:rPr lang="en-NZ" sz="1400"/>
                        <a:t> for the series</a:t>
                      </a:r>
                    </a:p>
                  </a:txBody>
                  <a:tcPr/>
                </a:tc>
                <a:tc>
                  <a:txBody>
                    <a:bodyPr/>
                    <a:lstStyle/>
                    <a:p>
                      <a:r>
                        <a:rPr lang="en-NZ" sz="1400"/>
                        <a:t>25 Mar</a:t>
                      </a:r>
                    </a:p>
                  </a:txBody>
                  <a:tcPr/>
                </a:tc>
                <a:tc>
                  <a:txBody>
                    <a:bodyPr/>
                    <a:lstStyle/>
                    <a:p>
                      <a:pPr marL="0" indent="0">
                        <a:buFont typeface="Arial" panose="020B0604020202020204" pitchFamily="34" charset="0"/>
                        <a:buNone/>
                      </a:pPr>
                      <a:r>
                        <a:rPr lang="en-NZ" sz="1400"/>
                        <a:t>CG</a:t>
                      </a:r>
                    </a:p>
                  </a:txBody>
                  <a:tcPr/>
                </a:tc>
                <a:tc>
                  <a:txBody>
                    <a:bodyPr/>
                    <a:lstStyle/>
                    <a:p>
                      <a:pPr marL="0" indent="0">
                        <a:buFont typeface="Arial" panose="020B0604020202020204" pitchFamily="34" charset="0"/>
                        <a:buNone/>
                      </a:pPr>
                      <a:r>
                        <a:rPr lang="en-NZ" sz="1400"/>
                        <a:t>Closed</a:t>
                      </a:r>
                    </a:p>
                  </a:txBody>
                  <a:tcPr/>
                </a:tc>
                <a:extLst>
                  <a:ext uri="{0D108BD9-81ED-4DB2-BD59-A6C34878D82A}">
                    <a16:rowId xmlns:a16="http://schemas.microsoft.com/office/drawing/2014/main" val="3270240146"/>
                  </a:ext>
                </a:extLst>
              </a:tr>
              <a:tr h="370839">
                <a:tc>
                  <a:txBody>
                    <a:bodyPr/>
                    <a:lstStyle/>
                    <a:p>
                      <a:pPr lvl="0">
                        <a:buNone/>
                      </a:pPr>
                      <a:r>
                        <a:rPr lang="en-NZ" sz="1400"/>
                        <a:t>5 Apr</a:t>
                      </a:r>
                    </a:p>
                  </a:txBody>
                  <a:tcPr/>
                </a:tc>
                <a:tc>
                  <a:txBody>
                    <a:bodyPr/>
                    <a:lstStyle/>
                    <a:p>
                      <a:pPr lvl="0">
                        <a:buNone/>
                      </a:pPr>
                      <a:r>
                        <a:rPr lang="en-NZ" sz="1400"/>
                        <a:t>Clarify internally that these forums do not replace live event or industry conferences</a:t>
                      </a:r>
                    </a:p>
                  </a:txBody>
                  <a:tcPr/>
                </a:tc>
                <a:tc>
                  <a:txBody>
                    <a:bodyPr/>
                    <a:lstStyle/>
                    <a:p>
                      <a:pPr lvl="0">
                        <a:buNone/>
                      </a:pPr>
                      <a:r>
                        <a:rPr lang="en-NZ" sz="1400"/>
                        <a:t>30 Apr</a:t>
                      </a:r>
                    </a:p>
                  </a:txBody>
                  <a:tcPr/>
                </a:tc>
                <a:tc>
                  <a:txBody>
                    <a:bodyPr/>
                    <a:lstStyle/>
                    <a:p>
                      <a:pPr marL="0" lvl="0" indent="0">
                        <a:buNone/>
                      </a:pPr>
                      <a:r>
                        <a:rPr lang="en-NZ" sz="1400"/>
                        <a:t>SH</a:t>
                      </a:r>
                    </a:p>
                  </a:txBody>
                  <a:tcPr/>
                </a:tc>
                <a:tc>
                  <a:txBody>
                    <a:bodyPr/>
                    <a:lstStyle/>
                    <a:p>
                      <a:pPr marL="0" lvl="0" indent="0">
                        <a:buFont typeface="Arial"/>
                        <a:buNone/>
                      </a:pPr>
                      <a:r>
                        <a:rPr lang="en-NZ" sz="1400"/>
                        <a:t>Closed</a:t>
                      </a:r>
                    </a:p>
                  </a:txBody>
                  <a:tcPr/>
                </a:tc>
                <a:extLst>
                  <a:ext uri="{0D108BD9-81ED-4DB2-BD59-A6C34878D82A}">
                    <a16:rowId xmlns:a16="http://schemas.microsoft.com/office/drawing/2014/main" val="1406211453"/>
                  </a:ext>
                </a:extLst>
              </a:tr>
              <a:tr h="370839">
                <a:tc>
                  <a:txBody>
                    <a:bodyPr/>
                    <a:lstStyle/>
                    <a:p>
                      <a:pPr lvl="0">
                        <a:buNone/>
                      </a:pPr>
                      <a:r>
                        <a:rPr lang="en-NZ" sz="1400"/>
                        <a:t>3 May</a:t>
                      </a:r>
                    </a:p>
                  </a:txBody>
                  <a:tcPr/>
                </a:tc>
                <a:tc>
                  <a:txBody>
                    <a:bodyPr/>
                    <a:lstStyle/>
                    <a:p>
                      <a:pPr lvl="0">
                        <a:buNone/>
                      </a:pPr>
                      <a:r>
                        <a:rPr lang="en-NZ" sz="1400"/>
                        <a:t>Change 11am-12noon internal placeholder invitation to be 11.30-12noon, and change the title to “SO Industry Forum debrief” (to avoid confusion with the Forum teams invitation</a:t>
                      </a:r>
                    </a:p>
                  </a:txBody>
                  <a:tcPr/>
                </a:tc>
                <a:tc>
                  <a:txBody>
                    <a:bodyPr/>
                    <a:lstStyle/>
                    <a:p>
                      <a:pPr lvl="0">
                        <a:buNone/>
                      </a:pPr>
                      <a:r>
                        <a:rPr lang="en-NZ" sz="1400"/>
                        <a:t>5 May</a:t>
                      </a:r>
                    </a:p>
                  </a:txBody>
                  <a:tcPr/>
                </a:tc>
                <a:tc>
                  <a:txBody>
                    <a:bodyPr/>
                    <a:lstStyle/>
                    <a:p>
                      <a:pPr marL="0" lvl="0" indent="0">
                        <a:buNone/>
                      </a:pPr>
                      <a:r>
                        <a:rPr lang="en-NZ" sz="1400"/>
                        <a:t>CG</a:t>
                      </a:r>
                    </a:p>
                  </a:txBody>
                  <a:tcPr/>
                </a:tc>
                <a:tc>
                  <a:txBody>
                    <a:bodyPr/>
                    <a:lstStyle/>
                    <a:p>
                      <a:pPr marL="0" lvl="0" indent="0">
                        <a:buFont typeface="Arial"/>
                        <a:buNone/>
                      </a:pPr>
                      <a:r>
                        <a:rPr lang="en-NZ" sz="1400"/>
                        <a:t>Closed</a:t>
                      </a:r>
                    </a:p>
                  </a:txBody>
                  <a:tcPr/>
                </a:tc>
                <a:extLst>
                  <a:ext uri="{0D108BD9-81ED-4DB2-BD59-A6C34878D82A}">
                    <a16:rowId xmlns:a16="http://schemas.microsoft.com/office/drawing/2014/main" val="2845019284"/>
                  </a:ext>
                </a:extLst>
              </a:tr>
              <a:tr h="370839">
                <a:tc>
                  <a:txBody>
                    <a:bodyPr/>
                    <a:lstStyle/>
                    <a:p>
                      <a:pPr lvl="0">
                        <a:buNone/>
                      </a:pPr>
                      <a:r>
                        <a:rPr lang="en-NZ" sz="1400"/>
                        <a:t>3 May</a:t>
                      </a:r>
                    </a:p>
                  </a:txBody>
                  <a:tcPr/>
                </a:tc>
                <a:tc>
                  <a:txBody>
                    <a:bodyPr/>
                    <a:lstStyle/>
                    <a:p>
                      <a:pPr lvl="0">
                        <a:buNone/>
                      </a:pPr>
                      <a:r>
                        <a:rPr lang="en-NZ" sz="1400"/>
                        <a:t>Check that all of SLT have the invitation for all 3 sessions each fortnightly: prep session, forum, and debrief</a:t>
                      </a:r>
                    </a:p>
                  </a:txBody>
                  <a:tcPr/>
                </a:tc>
                <a:tc>
                  <a:txBody>
                    <a:bodyPr/>
                    <a:lstStyle/>
                    <a:p>
                      <a:pPr lvl="0">
                        <a:buNone/>
                      </a:pPr>
                      <a:r>
                        <a:rPr lang="en-NZ" sz="1400"/>
                        <a:t>5 May</a:t>
                      </a:r>
                    </a:p>
                  </a:txBody>
                  <a:tcPr/>
                </a:tc>
                <a:tc>
                  <a:txBody>
                    <a:bodyPr/>
                    <a:lstStyle/>
                    <a:p>
                      <a:pPr marL="0" lvl="0" indent="0">
                        <a:buNone/>
                      </a:pPr>
                      <a:r>
                        <a:rPr lang="en-NZ" sz="1400"/>
                        <a:t>CG</a:t>
                      </a:r>
                    </a:p>
                  </a:txBody>
                  <a:tcPr/>
                </a:tc>
                <a:tc>
                  <a:txBody>
                    <a:bodyPr/>
                    <a:lstStyle/>
                    <a:p>
                      <a:pPr marL="0" lvl="0" indent="0">
                        <a:buFont typeface="Arial"/>
                        <a:buNone/>
                      </a:pPr>
                      <a:r>
                        <a:rPr lang="en-NZ" sz="1400"/>
                        <a:t>Closed  - yes they do</a:t>
                      </a:r>
                    </a:p>
                  </a:txBody>
                  <a:tcPr/>
                </a:tc>
                <a:extLst>
                  <a:ext uri="{0D108BD9-81ED-4DB2-BD59-A6C34878D82A}">
                    <a16:rowId xmlns:a16="http://schemas.microsoft.com/office/drawing/2014/main" val="1169532488"/>
                  </a:ext>
                </a:extLst>
              </a:tr>
              <a:tr h="370839">
                <a:tc>
                  <a:txBody>
                    <a:bodyPr/>
                    <a:lstStyle/>
                    <a:p>
                      <a:pPr lvl="0">
                        <a:buNone/>
                      </a:pPr>
                      <a:r>
                        <a:rPr lang="en-NZ" sz="1400"/>
                        <a:t>14 June</a:t>
                      </a:r>
                    </a:p>
                  </a:txBody>
                  <a:tcPr/>
                </a:tc>
                <a:tc>
                  <a:txBody>
                    <a:bodyPr/>
                    <a:lstStyle/>
                    <a:p>
                      <a:pPr lvl="0">
                        <a:buNone/>
                      </a:pPr>
                      <a:r>
                        <a:rPr lang="en-NZ" sz="1400"/>
                        <a:t>Prepare a forum to survey participants views and ideas on improvements</a:t>
                      </a:r>
                    </a:p>
                  </a:txBody>
                  <a:tcPr/>
                </a:tc>
                <a:tc>
                  <a:txBody>
                    <a:bodyPr/>
                    <a:lstStyle/>
                    <a:p>
                      <a:pPr lvl="0">
                        <a:buNone/>
                      </a:pPr>
                      <a:r>
                        <a:rPr lang="en-NZ" sz="1400"/>
                        <a:t>By next 28 June</a:t>
                      </a:r>
                    </a:p>
                  </a:txBody>
                  <a:tcPr/>
                </a:tc>
                <a:tc>
                  <a:txBody>
                    <a:bodyPr/>
                    <a:lstStyle/>
                    <a:p>
                      <a:pPr marL="0" lvl="0" indent="0">
                        <a:buNone/>
                      </a:pPr>
                      <a:r>
                        <a:rPr lang="en-NZ" sz="1400"/>
                        <a:t>MH/NG</a:t>
                      </a:r>
                    </a:p>
                  </a:txBody>
                  <a:tcPr/>
                </a:tc>
                <a:tc>
                  <a:txBody>
                    <a:bodyPr/>
                    <a:lstStyle/>
                    <a:p>
                      <a:pPr marL="0" lvl="0" indent="0">
                        <a:buFont typeface="Arial"/>
                        <a:buNone/>
                      </a:pPr>
                      <a:r>
                        <a:rPr lang="en-NZ" sz="1400"/>
                        <a:t>Ongoing to be finalised by NG</a:t>
                      </a:r>
                    </a:p>
                  </a:txBody>
                  <a:tcPr/>
                </a:tc>
                <a:extLst>
                  <a:ext uri="{0D108BD9-81ED-4DB2-BD59-A6C34878D82A}">
                    <a16:rowId xmlns:a16="http://schemas.microsoft.com/office/drawing/2014/main" val="545019717"/>
                  </a:ext>
                </a:extLst>
              </a:tr>
              <a:tr h="370839">
                <a:tc>
                  <a:txBody>
                    <a:bodyPr/>
                    <a:lstStyle/>
                    <a:p>
                      <a:pPr lvl="0">
                        <a:buNone/>
                      </a:pPr>
                      <a:r>
                        <a:rPr lang="en-NZ" sz="1400"/>
                        <a:t>13 Dec</a:t>
                      </a:r>
                    </a:p>
                  </a:txBody>
                  <a:tcPr/>
                </a:tc>
                <a:tc>
                  <a:txBody>
                    <a:bodyPr/>
                    <a:lstStyle/>
                    <a:p>
                      <a:pPr lvl="0">
                        <a:buNone/>
                      </a:pPr>
                      <a:r>
                        <a:rPr lang="en-NZ" sz="1400"/>
                        <a:t>Send invites out for 2023 – start 24 Jan</a:t>
                      </a:r>
                    </a:p>
                  </a:txBody>
                  <a:tcPr/>
                </a:tc>
                <a:tc>
                  <a:txBody>
                    <a:bodyPr/>
                    <a:lstStyle/>
                    <a:p>
                      <a:pPr lvl="0">
                        <a:buNone/>
                      </a:pPr>
                      <a:r>
                        <a:rPr lang="en-NZ" sz="1400"/>
                        <a:t>ASAP</a:t>
                      </a:r>
                    </a:p>
                  </a:txBody>
                  <a:tcPr/>
                </a:tc>
                <a:tc>
                  <a:txBody>
                    <a:bodyPr/>
                    <a:lstStyle/>
                    <a:p>
                      <a:pPr marL="0" lvl="0" indent="0">
                        <a:buNone/>
                      </a:pPr>
                      <a:r>
                        <a:rPr lang="en-NZ" sz="1400"/>
                        <a:t>MC</a:t>
                      </a:r>
                    </a:p>
                  </a:txBody>
                  <a:tcPr/>
                </a:tc>
                <a:tc>
                  <a:txBody>
                    <a:bodyPr/>
                    <a:lstStyle/>
                    <a:p>
                      <a:pPr marL="0" lvl="0" indent="0">
                        <a:buFont typeface="Arial"/>
                        <a:buNone/>
                      </a:pPr>
                      <a:r>
                        <a:rPr lang="en-NZ" sz="1400"/>
                        <a:t>Closed – last meeting booked 13/12/2023</a:t>
                      </a:r>
                    </a:p>
                  </a:txBody>
                  <a:tcPr/>
                </a:tc>
                <a:extLst>
                  <a:ext uri="{0D108BD9-81ED-4DB2-BD59-A6C34878D82A}">
                    <a16:rowId xmlns:a16="http://schemas.microsoft.com/office/drawing/2014/main" val="2560768487"/>
                  </a:ext>
                </a:extLst>
              </a:tr>
            </a:tbl>
          </a:graphicData>
        </a:graphic>
      </p:graphicFrame>
      <p:sp>
        <p:nvSpPr>
          <p:cNvPr id="5" name="Rectangle 4">
            <a:extLst>
              <a:ext uri="{FF2B5EF4-FFF2-40B4-BE49-F238E27FC236}">
                <a16:creationId xmlns:a16="http://schemas.microsoft.com/office/drawing/2014/main" id="{5F1B17E7-E506-4FD3-B192-0A62AD5889D8}"/>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Tree>
    <p:extLst>
      <p:ext uri="{BB962C8B-B14F-4D97-AF65-F5344CB8AC3E}">
        <p14:creationId xmlns:p14="http://schemas.microsoft.com/office/powerpoint/2010/main" val="1507850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F8476-D9C1-3348-9107-59228ADD3693}"/>
              </a:ext>
            </a:extLst>
          </p:cNvPr>
          <p:cNvSpPr>
            <a:spLocks noGrp="1"/>
          </p:cNvSpPr>
          <p:nvPr>
            <p:ph type="title"/>
          </p:nvPr>
        </p:nvSpPr>
        <p:spPr>
          <a:xfrm>
            <a:off x="700970" y="270628"/>
            <a:ext cx="9562993" cy="515985"/>
          </a:xfrm>
        </p:spPr>
        <p:txBody>
          <a:bodyPr>
            <a:noAutofit/>
          </a:bodyPr>
          <a:lstStyle/>
          <a:p>
            <a:r>
              <a:rPr lang="en-US" sz="3600">
                <a:solidFill>
                  <a:srgbClr val="00879E"/>
                </a:solidFill>
              </a:rPr>
              <a:t>Questions to follow up</a:t>
            </a:r>
          </a:p>
        </p:txBody>
      </p:sp>
      <p:graphicFrame>
        <p:nvGraphicFramePr>
          <p:cNvPr id="4" name="Table 3">
            <a:extLst>
              <a:ext uri="{FF2B5EF4-FFF2-40B4-BE49-F238E27FC236}">
                <a16:creationId xmlns:a16="http://schemas.microsoft.com/office/drawing/2014/main" id="{425AC60E-5FA2-49C0-AC61-DF763EF2D15B}"/>
              </a:ext>
            </a:extLst>
          </p:cNvPr>
          <p:cNvGraphicFramePr>
            <a:graphicFrameLocks noGrp="1"/>
          </p:cNvGraphicFramePr>
          <p:nvPr/>
        </p:nvGraphicFramePr>
        <p:xfrm>
          <a:off x="107410" y="1251307"/>
          <a:ext cx="11819118" cy="5068910"/>
        </p:xfrm>
        <a:graphic>
          <a:graphicData uri="http://schemas.openxmlformats.org/drawingml/2006/table">
            <a:tbl>
              <a:tblPr firstRow="1" bandRow="1">
                <a:tableStyleId>{5C22544A-7EE6-4342-B048-85BDC9FD1C3A}</a:tableStyleId>
              </a:tblPr>
              <a:tblGrid>
                <a:gridCol w="580436">
                  <a:extLst>
                    <a:ext uri="{9D8B030D-6E8A-4147-A177-3AD203B41FA5}">
                      <a16:colId xmlns:a16="http://schemas.microsoft.com/office/drawing/2014/main" val="391921843"/>
                    </a:ext>
                  </a:extLst>
                </a:gridCol>
                <a:gridCol w="2667082">
                  <a:extLst>
                    <a:ext uri="{9D8B030D-6E8A-4147-A177-3AD203B41FA5}">
                      <a16:colId xmlns:a16="http://schemas.microsoft.com/office/drawing/2014/main" val="351923907"/>
                    </a:ext>
                  </a:extLst>
                </a:gridCol>
                <a:gridCol w="2644890">
                  <a:extLst>
                    <a:ext uri="{9D8B030D-6E8A-4147-A177-3AD203B41FA5}">
                      <a16:colId xmlns:a16="http://schemas.microsoft.com/office/drawing/2014/main" val="3919957768"/>
                    </a:ext>
                  </a:extLst>
                </a:gridCol>
                <a:gridCol w="1185342">
                  <a:extLst>
                    <a:ext uri="{9D8B030D-6E8A-4147-A177-3AD203B41FA5}">
                      <a16:colId xmlns:a16="http://schemas.microsoft.com/office/drawing/2014/main" val="3360104464"/>
                    </a:ext>
                  </a:extLst>
                </a:gridCol>
                <a:gridCol w="1185342">
                  <a:extLst>
                    <a:ext uri="{9D8B030D-6E8A-4147-A177-3AD203B41FA5}">
                      <a16:colId xmlns:a16="http://schemas.microsoft.com/office/drawing/2014/main" val="606871900"/>
                    </a:ext>
                  </a:extLst>
                </a:gridCol>
                <a:gridCol w="1185342">
                  <a:extLst>
                    <a:ext uri="{9D8B030D-6E8A-4147-A177-3AD203B41FA5}">
                      <a16:colId xmlns:a16="http://schemas.microsoft.com/office/drawing/2014/main" val="1103999577"/>
                    </a:ext>
                  </a:extLst>
                </a:gridCol>
                <a:gridCol w="1185342">
                  <a:extLst>
                    <a:ext uri="{9D8B030D-6E8A-4147-A177-3AD203B41FA5}">
                      <a16:colId xmlns:a16="http://schemas.microsoft.com/office/drawing/2014/main" val="2224988923"/>
                    </a:ext>
                  </a:extLst>
                </a:gridCol>
                <a:gridCol w="1185342">
                  <a:extLst>
                    <a:ext uri="{9D8B030D-6E8A-4147-A177-3AD203B41FA5}">
                      <a16:colId xmlns:a16="http://schemas.microsoft.com/office/drawing/2014/main" val="634452814"/>
                    </a:ext>
                  </a:extLst>
                </a:gridCol>
              </a:tblGrid>
              <a:tr h="887812">
                <a:tc>
                  <a:txBody>
                    <a:bodyPr/>
                    <a:lstStyle/>
                    <a:p>
                      <a:r>
                        <a:rPr lang="en-NZ" sz="1400">
                          <a:latin typeface="+mn-lt"/>
                        </a:rPr>
                        <a:t>Date</a:t>
                      </a:r>
                    </a:p>
                  </a:txBody>
                  <a:tcPr/>
                </a:tc>
                <a:tc>
                  <a:txBody>
                    <a:bodyPr/>
                    <a:lstStyle/>
                    <a:p>
                      <a:r>
                        <a:rPr lang="en-NZ" sz="1400">
                          <a:latin typeface="+mn-lt"/>
                        </a:rPr>
                        <a:t>Question</a:t>
                      </a:r>
                    </a:p>
                  </a:txBody>
                  <a:tcPr/>
                </a:tc>
                <a:tc>
                  <a:txBody>
                    <a:bodyPr/>
                    <a:lstStyle/>
                    <a:p>
                      <a:r>
                        <a:rPr lang="en-NZ" sz="1400">
                          <a:latin typeface="+mn-lt"/>
                        </a:rPr>
                        <a:t>Answer</a:t>
                      </a:r>
                    </a:p>
                  </a:txBody>
                  <a:tcPr/>
                </a:tc>
                <a:tc>
                  <a:txBody>
                    <a:bodyPr/>
                    <a:lstStyle/>
                    <a:p>
                      <a:r>
                        <a:rPr lang="en-NZ" sz="1400">
                          <a:latin typeface="+mn-lt"/>
                        </a:rPr>
                        <a:t>Stakeholder </a:t>
                      </a:r>
                    </a:p>
                  </a:txBody>
                  <a:tcPr/>
                </a:tc>
                <a:tc>
                  <a:txBody>
                    <a:bodyPr/>
                    <a:lstStyle/>
                    <a:p>
                      <a:r>
                        <a:rPr lang="en-NZ" sz="1400">
                          <a:latin typeface="+mn-lt"/>
                        </a:rPr>
                        <a:t>Owner</a:t>
                      </a:r>
                    </a:p>
                  </a:txBody>
                  <a:tcPr/>
                </a:tc>
                <a:tc>
                  <a:txBody>
                    <a:bodyPr/>
                    <a:lstStyle/>
                    <a:p>
                      <a:r>
                        <a:rPr lang="en-NZ" sz="1400">
                          <a:latin typeface="+mn-lt"/>
                        </a:rPr>
                        <a:t>Approved by Assurance (Y/N)</a:t>
                      </a:r>
                    </a:p>
                  </a:txBody>
                  <a:tcPr/>
                </a:tc>
                <a:tc>
                  <a:txBody>
                    <a:bodyPr/>
                    <a:lstStyle/>
                    <a:p>
                      <a:r>
                        <a:rPr lang="en-NZ" sz="1400">
                          <a:latin typeface="+mn-lt"/>
                        </a:rPr>
                        <a:t>Approved by Comms (Y/N)</a:t>
                      </a:r>
                    </a:p>
                  </a:txBody>
                  <a:tcPr/>
                </a:tc>
                <a:tc>
                  <a:txBody>
                    <a:bodyPr/>
                    <a:lstStyle/>
                    <a:p>
                      <a:r>
                        <a:rPr lang="en-NZ" sz="1400">
                          <a:latin typeface="+mn-lt"/>
                        </a:rPr>
                        <a:t>Approved by Chair or SLT Sponsor (Y/N)</a:t>
                      </a:r>
                    </a:p>
                  </a:txBody>
                  <a:tcPr/>
                </a:tc>
                <a:extLst>
                  <a:ext uri="{0D108BD9-81ED-4DB2-BD59-A6C34878D82A}">
                    <a16:rowId xmlns:a16="http://schemas.microsoft.com/office/drawing/2014/main" val="2975076585"/>
                  </a:ext>
                </a:extLst>
              </a:tr>
              <a:tr h="1890180">
                <a:tc>
                  <a:txBody>
                    <a:bodyPr/>
                    <a:lstStyle/>
                    <a:p>
                      <a:pPr algn="l" rtl="0" fontAlgn="base"/>
                      <a:r>
                        <a:rPr lang="en-NZ" sz="1400" b="0" i="0">
                          <a:solidFill>
                            <a:srgbClr val="000000"/>
                          </a:solidFill>
                          <a:effectLst/>
                          <a:latin typeface="+mn-lt"/>
                        </a:rPr>
                        <a:t>24 Jan</a:t>
                      </a:r>
                    </a:p>
                  </a:txBody>
                  <a:tcPr/>
                </a:tc>
                <a:tc>
                  <a:txBody>
                    <a:bodyPr/>
                    <a:lstStyle/>
                    <a:p>
                      <a:pPr rtl="0"/>
                      <a:r>
                        <a:rPr lang="en-NZ" sz="1400" kern="1200">
                          <a:solidFill>
                            <a:schemeClr val="dk1"/>
                          </a:solidFill>
                          <a:effectLst/>
                          <a:latin typeface="+mn-lt"/>
                          <a:ea typeface="+mn-ea"/>
                          <a:cs typeface="+mn-cs"/>
                        </a:rPr>
                        <a:t>[11:08 am] Gerard </a:t>
                      </a:r>
                      <a:r>
                        <a:rPr lang="en-NZ" sz="1400" kern="1200" err="1">
                          <a:solidFill>
                            <a:schemeClr val="dk1"/>
                          </a:solidFill>
                          <a:effectLst/>
                          <a:latin typeface="+mn-lt"/>
                          <a:ea typeface="+mn-ea"/>
                          <a:cs typeface="+mn-cs"/>
                        </a:rPr>
                        <a:t>Demler</a:t>
                      </a:r>
                      <a:endParaRPr lang="en-NZ" sz="1400" kern="1200">
                        <a:solidFill>
                          <a:schemeClr val="dk1"/>
                        </a:solidFill>
                        <a:effectLst/>
                        <a:latin typeface="+mn-lt"/>
                        <a:ea typeface="+mn-ea"/>
                        <a:cs typeface="+mn-cs"/>
                      </a:endParaRPr>
                    </a:p>
                    <a:p>
                      <a:pPr rtl="0"/>
                      <a:r>
                        <a:rPr lang="en-NZ" sz="1400" kern="1200">
                          <a:solidFill>
                            <a:schemeClr val="dk1"/>
                          </a:solidFill>
                          <a:effectLst/>
                          <a:latin typeface="+mn-lt"/>
                          <a:ea typeface="+mn-ea"/>
                          <a:cs typeface="+mn-cs"/>
                        </a:rPr>
                        <a:t>Hi, it looks like the HVDC is reserve limited on Fri evening, can you please shed some light on why the limit is so low? Cheers</a:t>
                      </a:r>
                    </a:p>
                    <a:p>
                      <a:pPr algn="l" rtl="0" fontAlgn="base"/>
                      <a:endParaRPr lang="en-NZ" sz="1400" b="0" i="0">
                        <a:solidFill>
                          <a:srgbClr val="000000"/>
                        </a:solidFill>
                        <a:effectLst/>
                        <a:latin typeface="+mn-lt"/>
                      </a:endParaRPr>
                    </a:p>
                  </a:txBody>
                  <a:tcPr/>
                </a:tc>
                <a:tc>
                  <a:txBody>
                    <a:bodyPr/>
                    <a:lstStyle/>
                    <a:p>
                      <a:pPr algn="l" rtl="0" fontAlgn="auto"/>
                      <a:endParaRPr lang="en-NZ" sz="1400" b="0" i="0">
                        <a:solidFill>
                          <a:srgbClr val="000000"/>
                        </a:solidFill>
                        <a:effectLst/>
                        <a:latin typeface="+mn-lt"/>
                      </a:endParaRPr>
                    </a:p>
                  </a:txBody>
                  <a:tcPr/>
                </a:tc>
                <a:tc>
                  <a:txBody>
                    <a:bodyPr/>
                    <a:lstStyle/>
                    <a:p>
                      <a:pPr algn="l" rtl="0" fontAlgn="auto"/>
                      <a:r>
                        <a:rPr lang="en-NZ" sz="1400" kern="1200">
                          <a:solidFill>
                            <a:schemeClr val="dk1"/>
                          </a:solidFill>
                          <a:effectLst/>
                          <a:latin typeface="+mn-lt"/>
                          <a:ea typeface="+mn-ea"/>
                          <a:cs typeface="+mn-cs"/>
                        </a:rPr>
                        <a:t>Gerard </a:t>
                      </a:r>
                      <a:r>
                        <a:rPr lang="en-NZ" sz="1400" kern="1200" err="1">
                          <a:solidFill>
                            <a:schemeClr val="dk1"/>
                          </a:solidFill>
                          <a:effectLst/>
                          <a:latin typeface="+mn-lt"/>
                          <a:ea typeface="+mn-ea"/>
                          <a:cs typeface="+mn-cs"/>
                        </a:rPr>
                        <a:t>Demler</a:t>
                      </a:r>
                      <a:endParaRPr lang="en-NZ" sz="1400" b="0" i="0">
                        <a:solidFill>
                          <a:srgbClr val="000000"/>
                        </a:solidFill>
                        <a:effectLst/>
                        <a:latin typeface="+mn-lt"/>
                      </a:endParaRPr>
                    </a:p>
                  </a:txBody>
                  <a:tcPr/>
                </a:tc>
                <a:tc>
                  <a:txBody>
                    <a:bodyPr/>
                    <a:lstStyle/>
                    <a:p>
                      <a:pPr algn="l" rtl="0" fontAlgn="base"/>
                      <a:r>
                        <a:rPr lang="en-NZ" sz="1400" b="0" i="0">
                          <a:solidFill>
                            <a:srgbClr val="000000"/>
                          </a:solidFill>
                          <a:effectLst/>
                          <a:latin typeface="+mn-lt"/>
                        </a:rPr>
                        <a:t>Matt Hansen</a:t>
                      </a:r>
                    </a:p>
                  </a:txBody>
                  <a:tcPr/>
                </a:tc>
                <a:tc>
                  <a:txBody>
                    <a:bodyPr/>
                    <a:lstStyle/>
                    <a:p>
                      <a:pPr algn="l" rtl="0" fontAlgn="auto">
                        <a:buFont typeface="Arial" panose="020B0604020202020204" pitchFamily="34" charset="0"/>
                        <a:buChar char="•"/>
                      </a:pPr>
                      <a:endParaRPr lang="en-NZ" sz="1400" b="0" i="0">
                        <a:solidFill>
                          <a:srgbClr val="000000"/>
                        </a:solidFill>
                        <a:effectLst/>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tc>
                  <a:txBody>
                    <a:bodyPr/>
                    <a:lstStyle/>
                    <a:p>
                      <a:pPr marL="0" indent="0">
                        <a:buFont typeface="Arial" panose="020B0604020202020204" pitchFamily="34" charset="0"/>
                        <a:buNone/>
                      </a:pPr>
                      <a:endParaRPr lang="en-NZ" sz="1400">
                        <a:latin typeface="+mn-lt"/>
                      </a:endParaRPr>
                    </a:p>
                  </a:txBody>
                  <a:tcPr/>
                </a:tc>
                <a:extLst>
                  <a:ext uri="{0D108BD9-81ED-4DB2-BD59-A6C34878D82A}">
                    <a16:rowId xmlns:a16="http://schemas.microsoft.com/office/drawing/2014/main" val="1260974499"/>
                  </a:ext>
                </a:extLst>
              </a:tr>
              <a:tr h="1116925">
                <a:tc>
                  <a:txBody>
                    <a:bodyPr/>
                    <a:lstStyle/>
                    <a:p>
                      <a:pPr algn="l" rtl="0" fontAlgn="base"/>
                      <a:r>
                        <a:rPr lang="en-NZ" sz="1400" b="0" i="0">
                          <a:solidFill>
                            <a:srgbClr val="000000"/>
                          </a:solidFill>
                          <a:effectLst/>
                          <a:latin typeface="+mn-lt"/>
                        </a:rPr>
                        <a:t>18 Apr</a:t>
                      </a:r>
                    </a:p>
                  </a:txBody>
                  <a:tcPr/>
                </a:tc>
                <a:tc>
                  <a:txBody>
                    <a:bodyPr/>
                    <a:lstStyle/>
                    <a:p>
                      <a:pPr algn="l" rtl="0" fontAlgn="base"/>
                      <a:r>
                        <a:rPr lang="en-NZ" sz="1400" b="0" i="0">
                          <a:solidFill>
                            <a:srgbClr val="000000"/>
                          </a:solidFill>
                          <a:effectLst/>
                          <a:latin typeface="+mn-lt"/>
                        </a:rPr>
                        <a:t>On that note - will new price sensitivity reports be inclusive of demand response load forecast?  </a:t>
                      </a:r>
                    </a:p>
                  </a:txBody>
                  <a:tcPr/>
                </a:tc>
                <a:tc>
                  <a:txBody>
                    <a:bodyPr/>
                    <a:lstStyle/>
                    <a:p>
                      <a:pPr algn="l" rtl="0" fontAlgn="auto"/>
                      <a:endParaRPr lang="en-NZ" sz="1400" b="0" i="0">
                        <a:solidFill>
                          <a:srgbClr val="000000"/>
                        </a:solidFill>
                        <a:effectLst/>
                        <a:latin typeface="+mn-lt"/>
                      </a:endParaRPr>
                    </a:p>
                  </a:txBody>
                  <a:tcPr/>
                </a:tc>
                <a:tc>
                  <a:txBody>
                    <a:bodyPr/>
                    <a:lstStyle/>
                    <a:p>
                      <a:pPr algn="l" rtl="0" fontAlgn="auto"/>
                      <a:r>
                        <a:rPr lang="en-NZ" sz="1400" b="0" i="0">
                          <a:solidFill>
                            <a:srgbClr val="000000"/>
                          </a:solidFill>
                          <a:effectLst/>
                          <a:latin typeface="+mn-lt"/>
                        </a:rPr>
                        <a:t>Raul </a:t>
                      </a:r>
                      <a:r>
                        <a:rPr lang="en-NZ" sz="1400" b="0" i="0" err="1">
                          <a:solidFill>
                            <a:srgbClr val="000000"/>
                          </a:solidFill>
                          <a:effectLst/>
                          <a:latin typeface="+mn-lt"/>
                        </a:rPr>
                        <a:t>Henao</a:t>
                      </a:r>
                      <a:endParaRPr lang="en-NZ" sz="1400" b="0" i="0">
                        <a:solidFill>
                          <a:srgbClr val="000000"/>
                        </a:solidFill>
                        <a:effectLst/>
                        <a:latin typeface="+mn-lt"/>
                      </a:endParaRPr>
                    </a:p>
                  </a:txBody>
                  <a:tcPr/>
                </a:tc>
                <a:tc>
                  <a:txBody>
                    <a:bodyPr/>
                    <a:lstStyle/>
                    <a:p>
                      <a:pPr algn="l" rtl="0" fontAlgn="base"/>
                      <a:r>
                        <a:rPr lang="en-NZ" sz="1400" b="0" i="0">
                          <a:solidFill>
                            <a:srgbClr val="000000"/>
                          </a:solidFill>
                          <a:effectLst/>
                          <a:latin typeface="+mn-lt"/>
                        </a:rPr>
                        <a:t>David Katz</a:t>
                      </a:r>
                    </a:p>
                  </a:txBody>
                  <a:tcPr/>
                </a:tc>
                <a:tc>
                  <a:txBody>
                    <a:bodyPr/>
                    <a:lstStyle/>
                    <a:p>
                      <a:pPr algn="l" rtl="0" fontAlgn="auto">
                        <a:buFont typeface="Arial" panose="020B0604020202020204" pitchFamily="34" charset="0"/>
                        <a:buChar char="•"/>
                      </a:pPr>
                      <a:endParaRPr lang="en-NZ" sz="1400" b="0" i="0">
                        <a:solidFill>
                          <a:srgbClr val="000000"/>
                        </a:solidFill>
                        <a:effectLst/>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extLst>
                  <a:ext uri="{0D108BD9-81ED-4DB2-BD59-A6C34878D82A}">
                    <a16:rowId xmlns:a16="http://schemas.microsoft.com/office/drawing/2014/main" val="594934695"/>
                  </a:ext>
                </a:extLst>
              </a:tr>
              <a:tr h="1116925">
                <a:tc>
                  <a:txBody>
                    <a:bodyPr/>
                    <a:lstStyle/>
                    <a:p>
                      <a:pPr algn="l" rtl="0" fontAlgn="base"/>
                      <a:r>
                        <a:rPr lang="en-NZ" sz="1400" b="0" i="0">
                          <a:solidFill>
                            <a:srgbClr val="000000"/>
                          </a:solidFill>
                          <a:effectLst/>
                          <a:latin typeface="+mn-lt"/>
                        </a:rPr>
                        <a:t>13 Jun</a:t>
                      </a:r>
                    </a:p>
                  </a:txBody>
                  <a:tcPr/>
                </a:tc>
                <a:tc>
                  <a:txBody>
                    <a:bodyPr/>
                    <a:lstStyle/>
                    <a:p>
                      <a:pPr algn="l" rtl="0" fontAlgn="base"/>
                      <a:r>
                        <a:rPr lang="en-NZ" sz="1400" b="0" i="0">
                          <a:solidFill>
                            <a:srgbClr val="000000"/>
                          </a:solidFill>
                          <a:effectLst/>
                          <a:latin typeface="+mn-lt"/>
                        </a:rPr>
                        <a:t>Are you planning to prepare a market insights or something similar on the high SI scarcity prices</a:t>
                      </a:r>
                    </a:p>
                  </a:txBody>
                  <a:tcPr/>
                </a:tc>
                <a:tc>
                  <a:txBody>
                    <a:bodyPr/>
                    <a:lstStyle/>
                    <a:p>
                      <a:pPr algn="l" rtl="0" fontAlgn="auto"/>
                      <a:endParaRPr lang="en-NZ" sz="1400" b="0" i="0">
                        <a:solidFill>
                          <a:srgbClr val="000000"/>
                        </a:solidFill>
                        <a:effectLst/>
                        <a:latin typeface="+mn-lt"/>
                      </a:endParaRPr>
                    </a:p>
                  </a:txBody>
                  <a:tcPr/>
                </a:tc>
                <a:tc>
                  <a:txBody>
                    <a:bodyPr/>
                    <a:lstStyle/>
                    <a:p>
                      <a:pPr algn="l" rtl="0" fontAlgn="auto"/>
                      <a:r>
                        <a:rPr lang="en-NZ" sz="1400" b="0" i="0">
                          <a:solidFill>
                            <a:srgbClr val="000000"/>
                          </a:solidFill>
                          <a:effectLst/>
                          <a:latin typeface="+mn-lt"/>
                        </a:rPr>
                        <a:t>Philip Wong Too</a:t>
                      </a:r>
                    </a:p>
                  </a:txBody>
                  <a:tcPr/>
                </a:tc>
                <a:tc>
                  <a:txBody>
                    <a:bodyPr/>
                    <a:lstStyle/>
                    <a:p>
                      <a:pPr algn="l" rtl="0" fontAlgn="base"/>
                      <a:r>
                        <a:rPr lang="en-NZ" sz="1400" b="0" i="0">
                          <a:solidFill>
                            <a:srgbClr val="000000"/>
                          </a:solidFill>
                          <a:effectLst/>
                          <a:latin typeface="+mn-lt"/>
                        </a:rPr>
                        <a:t>David Katz</a:t>
                      </a:r>
                    </a:p>
                  </a:txBody>
                  <a:tcPr/>
                </a:tc>
                <a:tc>
                  <a:txBody>
                    <a:bodyPr/>
                    <a:lstStyle/>
                    <a:p>
                      <a:pPr algn="l" rtl="0" fontAlgn="auto">
                        <a:buFont typeface="Arial" panose="020B0604020202020204" pitchFamily="34" charset="0"/>
                        <a:buChar char="•"/>
                      </a:pPr>
                      <a:endParaRPr lang="en-NZ" sz="1400" b="0" i="0">
                        <a:solidFill>
                          <a:srgbClr val="000000"/>
                        </a:solidFill>
                        <a:effectLst/>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tc>
                  <a:txBody>
                    <a:bodyPr/>
                    <a:lstStyle/>
                    <a:p>
                      <a:pPr marL="285750" indent="-285750">
                        <a:buFont typeface="Arial" panose="020B0604020202020204" pitchFamily="34" charset="0"/>
                        <a:buChar char="•"/>
                      </a:pPr>
                      <a:endParaRPr lang="en-NZ" sz="1400">
                        <a:latin typeface="+mn-lt"/>
                      </a:endParaRPr>
                    </a:p>
                  </a:txBody>
                  <a:tcPr/>
                </a:tc>
                <a:extLst>
                  <a:ext uri="{0D108BD9-81ED-4DB2-BD59-A6C34878D82A}">
                    <a16:rowId xmlns:a16="http://schemas.microsoft.com/office/drawing/2014/main" val="3431753472"/>
                  </a:ext>
                </a:extLst>
              </a:tr>
            </a:tbl>
          </a:graphicData>
        </a:graphic>
      </p:graphicFrame>
      <p:sp>
        <p:nvSpPr>
          <p:cNvPr id="5" name="Rectangle 4">
            <a:extLst>
              <a:ext uri="{FF2B5EF4-FFF2-40B4-BE49-F238E27FC236}">
                <a16:creationId xmlns:a16="http://schemas.microsoft.com/office/drawing/2014/main" id="{46C0EC23-D5EC-4FB2-8F73-107DB07E298E}"/>
              </a:ext>
            </a:extLst>
          </p:cNvPr>
          <p:cNvSpPr/>
          <p:nvPr/>
        </p:nvSpPr>
        <p:spPr>
          <a:xfrm>
            <a:off x="9051479" y="224471"/>
            <a:ext cx="2174240" cy="64960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Internal only</a:t>
            </a:r>
          </a:p>
        </p:txBody>
      </p:sp>
      <p:sp>
        <p:nvSpPr>
          <p:cNvPr id="8" name="Rectangle 7">
            <a:extLst>
              <a:ext uri="{FF2B5EF4-FFF2-40B4-BE49-F238E27FC236}">
                <a16:creationId xmlns:a16="http://schemas.microsoft.com/office/drawing/2014/main" id="{79F8E625-863B-45C3-A054-D49EE1BF3B82}"/>
              </a:ext>
            </a:extLst>
          </p:cNvPr>
          <p:cNvSpPr/>
          <p:nvPr/>
        </p:nvSpPr>
        <p:spPr>
          <a:xfrm>
            <a:off x="838092" y="866382"/>
            <a:ext cx="9735874" cy="2312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solidFill>
                  <a:srgbClr val="FF0000"/>
                </a:solidFill>
              </a:rPr>
              <a:t>Tech Sec owns and manages this slide</a:t>
            </a:r>
          </a:p>
        </p:txBody>
      </p:sp>
    </p:spTree>
    <p:extLst>
      <p:ext uri="{BB962C8B-B14F-4D97-AF65-F5344CB8AC3E}">
        <p14:creationId xmlns:p14="http://schemas.microsoft.com/office/powerpoint/2010/main" val="66344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F648-CABB-AD4A-97DD-C79928E0EFE9}"/>
              </a:ext>
            </a:extLst>
          </p:cNvPr>
          <p:cNvSpPr>
            <a:spLocks noGrp="1"/>
          </p:cNvSpPr>
          <p:nvPr>
            <p:ph type="ctrTitle"/>
          </p:nvPr>
        </p:nvSpPr>
        <p:spPr>
          <a:xfrm>
            <a:off x="666449" y="307642"/>
            <a:ext cx="7471712" cy="654482"/>
          </a:xfrm>
        </p:spPr>
        <p:txBody>
          <a:bodyPr>
            <a:normAutofit/>
          </a:bodyPr>
          <a:lstStyle/>
          <a:p>
            <a:r>
              <a:rPr lang="en-US" sz="3200">
                <a:solidFill>
                  <a:srgbClr val="00879E"/>
                </a:solidFill>
                <a:latin typeface="+mj-lt"/>
              </a:rPr>
              <a:t>Hydro storage by catchment</a:t>
            </a:r>
            <a:endParaRPr lang="en-US" sz="3200">
              <a:solidFill>
                <a:srgbClr val="FF0000"/>
              </a:solidFill>
              <a:latin typeface="+mj-lt"/>
              <a:ea typeface="Calibri"/>
              <a:cs typeface="Calibri"/>
            </a:endParaRPr>
          </a:p>
        </p:txBody>
      </p:sp>
      <p:pic>
        <p:nvPicPr>
          <p:cNvPr id="5" name="Picture 4">
            <a:extLst>
              <a:ext uri="{FF2B5EF4-FFF2-40B4-BE49-F238E27FC236}">
                <a16:creationId xmlns:a16="http://schemas.microsoft.com/office/drawing/2014/main" id="{074782F6-9557-86F3-60D5-274998CBBAE1}"/>
              </a:ext>
            </a:extLst>
          </p:cNvPr>
          <p:cNvPicPr>
            <a:picLocks noChangeAspect="1"/>
          </p:cNvPicPr>
          <p:nvPr/>
        </p:nvPicPr>
        <p:blipFill>
          <a:blip r:embed="rId3"/>
          <a:stretch>
            <a:fillRect/>
          </a:stretch>
        </p:blipFill>
        <p:spPr>
          <a:xfrm>
            <a:off x="451427" y="962124"/>
            <a:ext cx="11289146" cy="5296247"/>
          </a:xfrm>
          <a:prstGeom prst="rect">
            <a:avLst/>
          </a:prstGeom>
        </p:spPr>
      </p:pic>
    </p:spTree>
    <p:extLst>
      <p:ext uri="{BB962C8B-B14F-4D97-AF65-F5344CB8AC3E}">
        <p14:creationId xmlns:p14="http://schemas.microsoft.com/office/powerpoint/2010/main" val="381501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DB09F2-9D26-2CB7-0159-6E260661AAFC}"/>
              </a:ext>
            </a:extLst>
          </p:cNvPr>
          <p:cNvPicPr>
            <a:picLocks noChangeAspect="1"/>
          </p:cNvPicPr>
          <p:nvPr/>
        </p:nvPicPr>
        <p:blipFill>
          <a:blip r:embed="rId3"/>
          <a:stretch>
            <a:fillRect/>
          </a:stretch>
        </p:blipFill>
        <p:spPr>
          <a:xfrm>
            <a:off x="134836" y="905673"/>
            <a:ext cx="11984798" cy="5349736"/>
          </a:xfrm>
          <a:prstGeom prst="rect">
            <a:avLst/>
          </a:prstGeom>
        </p:spPr>
      </p:pic>
      <p:sp>
        <p:nvSpPr>
          <p:cNvPr id="6" name="Rectangle 5">
            <a:extLst>
              <a:ext uri="{FF2B5EF4-FFF2-40B4-BE49-F238E27FC236}">
                <a16:creationId xmlns:a16="http://schemas.microsoft.com/office/drawing/2014/main" id="{30D587CE-B244-3D09-CBC8-1F2475892E14}"/>
              </a:ext>
            </a:extLst>
          </p:cNvPr>
          <p:cNvSpPr/>
          <p:nvPr/>
        </p:nvSpPr>
        <p:spPr>
          <a:xfrm>
            <a:off x="624770" y="905673"/>
            <a:ext cx="9021648" cy="2308324"/>
          </a:xfrm>
          <a:prstGeom prst="rect">
            <a:avLst/>
          </a:prstGeom>
        </p:spPr>
        <p:txBody>
          <a:bodyPr wrap="square" lIns="91440" tIns="45720" rIns="91440" bIns="45720" anchor="t">
            <a:noAutofit/>
          </a:bodyPr>
          <a:lstStyle/>
          <a:p>
            <a:pPr marL="342900" indent="-342900">
              <a:buFont typeface="Arial" panose="020B0604020202020204" pitchFamily="34" charset="0"/>
              <a:buChar char="•"/>
            </a:pPr>
            <a:endParaRPr lang="en-NZ" sz="1400">
              <a:latin typeface="Segoe UI" panose="020B0502040204020203" pitchFamily="34" charset="0"/>
              <a:cs typeface="Segoe UI" panose="020B0502040204020203" pitchFamily="34" charset="0"/>
            </a:endParaRPr>
          </a:p>
        </p:txBody>
      </p:sp>
      <p:sp>
        <p:nvSpPr>
          <p:cNvPr id="2" name="Title 2">
            <a:extLst>
              <a:ext uri="{FF2B5EF4-FFF2-40B4-BE49-F238E27FC236}">
                <a16:creationId xmlns:a16="http://schemas.microsoft.com/office/drawing/2014/main" id="{A381AA76-ABCE-B09D-53E2-6251742A48E5}"/>
              </a:ext>
            </a:extLst>
          </p:cNvPr>
          <p:cNvSpPr txBox="1">
            <a:spLocks/>
          </p:cNvSpPr>
          <p:nvPr/>
        </p:nvSpPr>
        <p:spPr>
          <a:xfrm>
            <a:off x="326708" y="305388"/>
            <a:ext cx="4633220"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a:lstStyle>
          <a:p>
            <a:r>
              <a:rPr lang="en-US" sz="3200">
                <a:solidFill>
                  <a:srgbClr val="00879E"/>
                </a:solidFill>
                <a:latin typeface="+mj-lt"/>
              </a:rPr>
              <a:t>Generation mix</a:t>
            </a:r>
          </a:p>
        </p:txBody>
      </p:sp>
      <p:sp>
        <p:nvSpPr>
          <p:cNvPr id="7" name="Content Placeholder 1">
            <a:extLst>
              <a:ext uri="{FF2B5EF4-FFF2-40B4-BE49-F238E27FC236}">
                <a16:creationId xmlns:a16="http://schemas.microsoft.com/office/drawing/2014/main" id="{DAC66C44-1A21-9FBE-EB46-A9A4CA7E805A}"/>
              </a:ext>
            </a:extLst>
          </p:cNvPr>
          <p:cNvSpPr txBox="1">
            <a:spLocks/>
          </p:cNvSpPr>
          <p:nvPr/>
        </p:nvSpPr>
        <p:spPr>
          <a:xfrm>
            <a:off x="134836" y="1092899"/>
            <a:ext cx="5132108" cy="3126805"/>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NZ" sz="1100" b="0" i="0" kern="1200" smtClean="0">
                <a:solidFill>
                  <a:srgbClr val="44585F"/>
                </a:solidFill>
                <a:effectLst/>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9410" lvl="1" indent="-342900" algn="l">
              <a:lnSpc>
                <a:spcPct val="100000"/>
              </a:lnSpc>
              <a:spcBef>
                <a:spcPts val="600"/>
              </a:spcBef>
              <a:spcAft>
                <a:spcPts val="600"/>
              </a:spcAft>
              <a:buFont typeface="Arial" panose="020B0604020202020204" pitchFamily="34" charset="0"/>
              <a:buChar char="•"/>
            </a:pPr>
            <a:endParaRPr lang="en-NZ" sz="1800">
              <a:solidFill>
                <a:srgbClr val="FF0000"/>
              </a:solidFill>
              <a:latin typeface="+mn-lt"/>
            </a:endParaRPr>
          </a:p>
        </p:txBody>
      </p:sp>
      <p:sp>
        <p:nvSpPr>
          <p:cNvPr id="5" name="TextBox 4">
            <a:extLst>
              <a:ext uri="{FF2B5EF4-FFF2-40B4-BE49-F238E27FC236}">
                <a16:creationId xmlns:a16="http://schemas.microsoft.com/office/drawing/2014/main" id="{D1BE4885-EC2F-3AB5-4D3D-B429F01ADA04}"/>
              </a:ext>
            </a:extLst>
          </p:cNvPr>
          <p:cNvSpPr txBox="1"/>
          <p:nvPr/>
        </p:nvSpPr>
        <p:spPr>
          <a:xfrm>
            <a:off x="134836" y="1167282"/>
            <a:ext cx="5644172" cy="1938992"/>
          </a:xfrm>
          <a:prstGeom prst="rect">
            <a:avLst/>
          </a:prstGeom>
          <a:noFill/>
        </p:spPr>
        <p:txBody>
          <a:bodyPr wrap="square" lIns="91440" tIns="45720" rIns="91440" bIns="45720" anchor="t">
            <a:spAutoFit/>
          </a:bodyPr>
          <a:lstStyle/>
          <a:p>
            <a:pPr marL="359410" lvl="1" indent="-342900" algn="l">
              <a:lnSpc>
                <a:spcPct val="100000"/>
              </a:lnSpc>
              <a:spcBef>
                <a:spcPts val="600"/>
              </a:spcBef>
              <a:spcAft>
                <a:spcPts val="600"/>
              </a:spcAft>
              <a:buFont typeface="Arial" panose="020B0604020202020204" pitchFamily="34" charset="0"/>
              <a:buChar char="•"/>
            </a:pPr>
            <a:r>
              <a:rPr lang="en-NZ"/>
              <a:t>Hy</a:t>
            </a:r>
            <a:r>
              <a:rPr lang="en-NZ" sz="1800">
                <a:latin typeface="+mn-lt"/>
              </a:rPr>
              <a:t>dro generation share above average at </a:t>
            </a:r>
            <a:r>
              <a:rPr lang="en-NZ"/>
              <a:t>69</a:t>
            </a:r>
            <a:r>
              <a:rPr lang="en-NZ" sz="1800">
                <a:latin typeface="+mn-lt"/>
              </a:rPr>
              <a:t>%.</a:t>
            </a:r>
            <a:endParaRPr lang="en-NZ" sz="1800">
              <a:latin typeface="+mn-lt"/>
              <a:ea typeface="Calibri"/>
              <a:cs typeface="Calibri"/>
            </a:endParaRPr>
          </a:p>
          <a:p>
            <a:pPr marL="359410" lvl="1" indent="-342900" algn="l">
              <a:lnSpc>
                <a:spcPct val="100000"/>
              </a:lnSpc>
              <a:spcBef>
                <a:spcPts val="600"/>
              </a:spcBef>
              <a:spcAft>
                <a:spcPts val="600"/>
              </a:spcAft>
              <a:buFont typeface="Arial" panose="020B0604020202020204" pitchFamily="34" charset="0"/>
              <a:buChar char="•"/>
            </a:pPr>
            <a:r>
              <a:rPr lang="en-NZ" sz="1800">
                <a:latin typeface="+mn-lt"/>
              </a:rPr>
              <a:t>Wind generation close to average at 10%</a:t>
            </a:r>
          </a:p>
          <a:p>
            <a:pPr marL="359410" lvl="1" indent="-342900">
              <a:spcBef>
                <a:spcPts val="600"/>
              </a:spcBef>
              <a:spcAft>
                <a:spcPts val="600"/>
              </a:spcAft>
              <a:buFont typeface="Arial" panose="020B0604020202020204" pitchFamily="34" charset="0"/>
              <a:buChar char="•"/>
            </a:pPr>
            <a:r>
              <a:rPr lang="en-NZ" sz="1800">
                <a:latin typeface="+mn-lt"/>
              </a:rPr>
              <a:t>Thermal increased </a:t>
            </a:r>
            <a:r>
              <a:rPr lang="en-NZ"/>
              <a:t>from 0.5%</a:t>
            </a:r>
            <a:r>
              <a:rPr lang="en-NZ" sz="1800">
                <a:latin typeface="+mn-lt"/>
              </a:rPr>
              <a:t> to 2% </a:t>
            </a:r>
            <a:endParaRPr lang="en-NZ" sz="1800">
              <a:latin typeface="+mn-lt"/>
              <a:ea typeface="Calibri"/>
              <a:cs typeface="Calibri"/>
            </a:endParaRPr>
          </a:p>
          <a:p>
            <a:pPr marL="359410" lvl="1" indent="-342900" algn="l">
              <a:lnSpc>
                <a:spcPct val="100000"/>
              </a:lnSpc>
              <a:spcBef>
                <a:spcPts val="600"/>
              </a:spcBef>
              <a:spcAft>
                <a:spcPts val="600"/>
              </a:spcAft>
              <a:buFont typeface="Arial" panose="020B0604020202020204" pitchFamily="34" charset="0"/>
              <a:buChar char="•"/>
            </a:pPr>
            <a:r>
              <a:rPr lang="en-NZ">
                <a:ea typeface="Calibri"/>
                <a:cs typeface="Calibri"/>
              </a:rPr>
              <a:t>Geothermal below average at 16% due to multiple planned outages</a:t>
            </a:r>
            <a:endParaRPr lang="en-NZ" sz="1800">
              <a:latin typeface="+mn-lt"/>
              <a:ea typeface="Calibri"/>
              <a:cs typeface="Calibri"/>
            </a:endParaRPr>
          </a:p>
        </p:txBody>
      </p:sp>
    </p:spTree>
    <p:extLst>
      <p:ext uri="{BB962C8B-B14F-4D97-AF65-F5344CB8AC3E}">
        <p14:creationId xmlns:p14="http://schemas.microsoft.com/office/powerpoint/2010/main" val="131575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238E6A1-04B7-8BFD-4948-D08E50A69489}"/>
              </a:ext>
            </a:extLst>
          </p:cNvPr>
          <p:cNvSpPr txBox="1">
            <a:spLocks/>
          </p:cNvSpPr>
          <p:nvPr/>
        </p:nvSpPr>
        <p:spPr>
          <a:xfrm>
            <a:off x="299193" y="457137"/>
            <a:ext cx="956299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879E"/>
                </a:solidFill>
              </a:rPr>
              <a:t>Demand</a:t>
            </a:r>
          </a:p>
        </p:txBody>
      </p:sp>
      <p:sp>
        <p:nvSpPr>
          <p:cNvPr id="11" name="Rectangle 10">
            <a:extLst>
              <a:ext uri="{FF2B5EF4-FFF2-40B4-BE49-F238E27FC236}">
                <a16:creationId xmlns:a16="http://schemas.microsoft.com/office/drawing/2014/main" id="{A763AB72-E9C2-DED2-9621-D9B50ED38370}"/>
              </a:ext>
            </a:extLst>
          </p:cNvPr>
          <p:cNvSpPr/>
          <p:nvPr/>
        </p:nvSpPr>
        <p:spPr>
          <a:xfrm>
            <a:off x="459785" y="973122"/>
            <a:ext cx="11272430" cy="1011126"/>
          </a:xfrm>
          <a:prstGeom prst="rect">
            <a:avLst/>
          </a:prstGeom>
        </p:spPr>
        <p:txBody>
          <a:bodyPr wrap="square" lIns="91440" tIns="45720" rIns="91440" bIns="45720" anchor="t">
            <a:noAutofit/>
          </a:bodyPr>
          <a:lstStyle/>
          <a:p>
            <a:pPr marL="285750" indent="-285750">
              <a:spcBef>
                <a:spcPts val="600"/>
              </a:spcBef>
              <a:spcAft>
                <a:spcPts val="600"/>
              </a:spcAft>
              <a:buFont typeface="Arial" panose="020B0604020202020204" pitchFamily="34" charset="0"/>
              <a:buChar char="•"/>
            </a:pPr>
            <a:r>
              <a:rPr lang="en-US">
                <a:ea typeface="+mn-lt"/>
                <a:cs typeface="+mn-lt"/>
              </a:rPr>
              <a:t>Slight increase in demand over the last two weeks with colder temperatures</a:t>
            </a:r>
          </a:p>
          <a:p>
            <a:pPr marL="285750" indent="-285750">
              <a:spcBef>
                <a:spcPts val="600"/>
              </a:spcBef>
              <a:spcAft>
                <a:spcPts val="600"/>
              </a:spcAft>
              <a:buFont typeface="Arial" panose="020B0604020202020204" pitchFamily="34" charset="0"/>
              <a:buChar char="•"/>
            </a:pPr>
            <a:r>
              <a:rPr lang="en-NZ">
                <a:cs typeface="Segoe UI"/>
              </a:rPr>
              <a:t>752 GWh last week, and 741 GWh the week before</a:t>
            </a:r>
          </a:p>
        </p:txBody>
      </p:sp>
      <p:pic>
        <p:nvPicPr>
          <p:cNvPr id="3" name="Picture 2">
            <a:extLst>
              <a:ext uri="{FF2B5EF4-FFF2-40B4-BE49-F238E27FC236}">
                <a16:creationId xmlns:a16="http://schemas.microsoft.com/office/drawing/2014/main" id="{0A0C5541-F53F-67D0-299D-E8E00E929E7B}"/>
              </a:ext>
            </a:extLst>
          </p:cNvPr>
          <p:cNvPicPr>
            <a:picLocks noChangeAspect="1"/>
          </p:cNvPicPr>
          <p:nvPr/>
        </p:nvPicPr>
        <p:blipFill>
          <a:blip r:embed="rId3"/>
          <a:stretch>
            <a:fillRect/>
          </a:stretch>
        </p:blipFill>
        <p:spPr>
          <a:xfrm>
            <a:off x="825776" y="2224619"/>
            <a:ext cx="10540447" cy="3660259"/>
          </a:xfrm>
          <a:prstGeom prst="rect">
            <a:avLst/>
          </a:prstGeom>
        </p:spPr>
      </p:pic>
    </p:spTree>
    <p:extLst>
      <p:ext uri="{BB962C8B-B14F-4D97-AF65-F5344CB8AC3E}">
        <p14:creationId xmlns:p14="http://schemas.microsoft.com/office/powerpoint/2010/main" val="229048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07F37-7174-2FB3-402D-4C552DE12745}"/>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F90EA6C-9236-C9B3-9CD5-246E6909A565}"/>
              </a:ext>
            </a:extLst>
          </p:cNvPr>
          <p:cNvSpPr txBox="1">
            <a:spLocks/>
          </p:cNvSpPr>
          <p:nvPr/>
        </p:nvSpPr>
        <p:spPr>
          <a:xfrm>
            <a:off x="563491" y="453938"/>
            <a:ext cx="9562993" cy="515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00879E"/>
                </a:solidFill>
              </a:rPr>
              <a:t>Pricing</a:t>
            </a:r>
          </a:p>
        </p:txBody>
      </p:sp>
      <p:sp>
        <p:nvSpPr>
          <p:cNvPr id="11" name="Rectangle 10">
            <a:extLst>
              <a:ext uri="{FF2B5EF4-FFF2-40B4-BE49-F238E27FC236}">
                <a16:creationId xmlns:a16="http://schemas.microsoft.com/office/drawing/2014/main" id="{66AD2FE5-8D43-DB7F-59C8-EEBB404CBB51}"/>
              </a:ext>
            </a:extLst>
          </p:cNvPr>
          <p:cNvSpPr/>
          <p:nvPr/>
        </p:nvSpPr>
        <p:spPr>
          <a:xfrm>
            <a:off x="294694" y="1473797"/>
            <a:ext cx="3179990" cy="2947127"/>
          </a:xfrm>
          <a:prstGeom prst="rect">
            <a:avLst/>
          </a:prstGeom>
        </p:spPr>
        <p:txBody>
          <a:bodyPr wrap="square" lIns="91440" tIns="45720" rIns="91440" bIns="45720" anchor="t">
            <a:noAutofit/>
          </a:bodyPr>
          <a:lstStyle/>
          <a:p>
            <a:pPr marL="285750" indent="-285750">
              <a:spcBef>
                <a:spcPts val="600"/>
              </a:spcBef>
              <a:spcAft>
                <a:spcPts val="600"/>
              </a:spcAft>
              <a:buFont typeface="Arial" panose="020B0604020202020204" pitchFamily="34" charset="0"/>
              <a:buChar char="•"/>
            </a:pPr>
            <a:endParaRPr lang="en-NZ">
              <a:cs typeface="Segoe UI"/>
            </a:endParaRPr>
          </a:p>
        </p:txBody>
      </p:sp>
      <p:sp>
        <p:nvSpPr>
          <p:cNvPr id="4" name="TextBox 3">
            <a:extLst>
              <a:ext uri="{FF2B5EF4-FFF2-40B4-BE49-F238E27FC236}">
                <a16:creationId xmlns:a16="http://schemas.microsoft.com/office/drawing/2014/main" id="{1867C1B3-880D-B6EF-F714-D4D92EAAD32D}"/>
              </a:ext>
            </a:extLst>
          </p:cNvPr>
          <p:cNvSpPr txBox="1"/>
          <p:nvPr/>
        </p:nvSpPr>
        <p:spPr>
          <a:xfrm>
            <a:off x="294694" y="1324047"/>
            <a:ext cx="2495159" cy="4278094"/>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NZ">
                <a:cs typeface="Segoe UI"/>
              </a:rPr>
              <a:t>Average Ōtāhuhu price was $107/MWh last week, and $12/MWh the week prior</a:t>
            </a:r>
          </a:p>
          <a:p>
            <a:pPr marL="285750" indent="-285750">
              <a:spcBef>
                <a:spcPts val="600"/>
              </a:spcBef>
              <a:spcAft>
                <a:spcPts val="600"/>
              </a:spcAft>
              <a:buFont typeface="Arial" panose="020B0604020202020204" pitchFamily="34" charset="0"/>
              <a:buChar char="•"/>
            </a:pPr>
            <a:r>
              <a:rPr lang="en-NZ">
                <a:cs typeface="Segoe UI"/>
              </a:rPr>
              <a:t>Higher prices in line with periods of lower wind and an increase in thermal generation</a:t>
            </a:r>
          </a:p>
          <a:p>
            <a:pPr marL="285750" indent="-285750">
              <a:spcBef>
                <a:spcPts val="600"/>
              </a:spcBef>
              <a:spcAft>
                <a:spcPts val="600"/>
              </a:spcAft>
              <a:buFont typeface="Arial" panose="020B0604020202020204" pitchFamily="34" charset="0"/>
              <a:buChar char="•"/>
            </a:pPr>
            <a:r>
              <a:rPr lang="en-US">
                <a:cs typeface="Segoe UI"/>
              </a:rPr>
              <a:t>Peak of $303/MWh at </a:t>
            </a:r>
            <a:r>
              <a:rPr lang="en-NZ">
                <a:cs typeface="Segoe UI"/>
              </a:rPr>
              <a:t>Ōtāhuhu</a:t>
            </a:r>
            <a:r>
              <a:rPr lang="en-US">
                <a:cs typeface="Segoe UI"/>
              </a:rPr>
              <a:t>, 7:30am on Wednesday 5 November during a period of low wind</a:t>
            </a:r>
          </a:p>
        </p:txBody>
      </p:sp>
      <p:pic>
        <p:nvPicPr>
          <p:cNvPr id="6" name="Picture 5">
            <a:extLst>
              <a:ext uri="{FF2B5EF4-FFF2-40B4-BE49-F238E27FC236}">
                <a16:creationId xmlns:a16="http://schemas.microsoft.com/office/drawing/2014/main" id="{331A1392-84EB-3E00-6C52-3CA8097B71D1}"/>
              </a:ext>
            </a:extLst>
          </p:cNvPr>
          <p:cNvPicPr>
            <a:picLocks noChangeAspect="1"/>
          </p:cNvPicPr>
          <p:nvPr/>
        </p:nvPicPr>
        <p:blipFill>
          <a:blip r:embed="rId3"/>
          <a:stretch>
            <a:fillRect/>
          </a:stretch>
        </p:blipFill>
        <p:spPr>
          <a:xfrm>
            <a:off x="2789853" y="1173285"/>
            <a:ext cx="9030988" cy="4511429"/>
          </a:xfrm>
          <a:prstGeom prst="rect">
            <a:avLst/>
          </a:prstGeom>
        </p:spPr>
      </p:pic>
    </p:spTree>
    <p:extLst>
      <p:ext uri="{BB962C8B-B14F-4D97-AF65-F5344CB8AC3E}">
        <p14:creationId xmlns:p14="http://schemas.microsoft.com/office/powerpoint/2010/main" val="622154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Transpower_Powerpoint Template" id="{580932DA-F139-44F9-9260-1507C12C95AC}" vid="{2A43210D-F43A-4D28-A3F3-E720FEADC8BB}"/>
    </a:ext>
  </a:extLst>
</a:theme>
</file>

<file path=ppt/theme/theme2.xml><?xml version="1.0" encoding="utf-8"?>
<a:theme xmlns:a="http://schemas.openxmlformats.org/drawingml/2006/main" name="1_Office Theme">
  <a:themeElements>
    <a:clrScheme name="Transpower Colours">
      <a:dk1>
        <a:srgbClr val="414041"/>
      </a:dk1>
      <a:lt1>
        <a:srgbClr val="FFFFFF"/>
      </a:lt1>
      <a:dk2>
        <a:srgbClr val="193E69"/>
      </a:dk2>
      <a:lt2>
        <a:srgbClr val="F0F0F0"/>
      </a:lt2>
      <a:accent1>
        <a:srgbClr val="00AEEF"/>
      </a:accent1>
      <a:accent2>
        <a:srgbClr val="49636F"/>
      </a:accent2>
      <a:accent3>
        <a:srgbClr val="9ACA3C"/>
      </a:accent3>
      <a:accent4>
        <a:srgbClr val="969FA7"/>
      </a:accent4>
      <a:accent5>
        <a:srgbClr val="BE934F"/>
      </a:accent5>
      <a:accent6>
        <a:srgbClr val="038347"/>
      </a:accent6>
      <a:hlink>
        <a:srgbClr val="9C2036"/>
      </a:hlink>
      <a:folHlink>
        <a:srgbClr val="F8D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power PowerPoint Template.potx" id="{1BBE4CDF-C3CD-4985-9012-2161C1A5CE4D}" vid="{FE6F134C-A485-4111-828C-13A2D08D04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5C7CA1B0BEA546A0F0D118A56B9EA9" ma:contentTypeVersion="15" ma:contentTypeDescription="Create a new document." ma:contentTypeScope="" ma:versionID="363df2d7f9002e94d2a313c0edf027af">
  <xsd:schema xmlns:xsd="http://www.w3.org/2001/XMLSchema" xmlns:xs="http://www.w3.org/2001/XMLSchema" xmlns:p="http://schemas.microsoft.com/office/2006/metadata/properties" xmlns:ns2="00f81c9c-2d72-4c89-8156-44e11fd878d4" xmlns:ns3="a92fa4c0-bbdc-4e19-b809-c27319b8ae15" xmlns:ns4="fd09b04b-c448-408d-b1d4-c0058ac8627f" xmlns:ns5="1f95069b-0517-448f-ad8a-5edd2fd38221" targetNamespace="http://schemas.microsoft.com/office/2006/metadata/properties" ma:root="true" ma:fieldsID="0890c24befac91250a01fd7827fb0273" ns2:_="" ns3:_="" ns4:_="" ns5:_="">
    <xsd:import namespace="00f81c9c-2d72-4c89-8156-44e11fd878d4"/>
    <xsd:import namespace="a92fa4c0-bbdc-4e19-b809-c27319b8ae15"/>
    <xsd:import namespace="fd09b04b-c448-408d-b1d4-c0058ac8627f"/>
    <xsd:import namespace="1f95069b-0517-448f-ad8a-5edd2fd3822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EventDate" minOccurs="0"/>
                <xsd:element ref="ns3:Engagement_x0020_Type" minOccurs="0"/>
                <xsd:element ref="ns3:MediaServiceDateTaken" minOccurs="0"/>
                <xsd:element ref="ns3:MediaLengthInSeconds" minOccurs="0"/>
                <xsd:element ref="ns3:MediaServiceObjectDetectorVersions" minOccurs="0"/>
                <xsd:element ref="ns4:SharedWithUsers" minOccurs="0"/>
                <xsd:element ref="ns4:SharedWithDetails" minOccurs="0"/>
                <xsd:element ref="ns3:MediaServiceSearchProperties" minOccurs="0"/>
                <xsd:element ref="ns3:pe3ed57948704cc8acf00da9fc8e0165" minOccurs="0"/>
                <xsd:element ref="ns5:TaxCatchAll" minOccurs="0"/>
                <xsd:element ref="ns3:InternalEngagementwi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81c9c-2d72-4c89-8156-44e11fd878d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92fa4c0-bbdc-4e19-b809-c27319b8ae1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EventDate" ma:index="13" nillable="true" ma:displayName="Event Date" ma:format="DateOnly" ma:internalName="EventDate">
      <xsd:simpleType>
        <xsd:restriction base="dms:DateTime"/>
      </xsd:simpleType>
    </xsd:element>
    <xsd:element name="Engagement_x0020_Type" ma:index="14" nillable="true" ma:displayName="Engagement Type" ma:format="Dropdown" ma:internalName="Engagement_x0020_Type">
      <xsd:simpleType>
        <xsd:restriction base="dms:Choice">
          <xsd:enumeration value="Fortnightly Industry Forum"/>
          <xsd:enumeration value="HVDC stakeholder engagement"/>
          <xsd:enumeration value="Minister Briefing"/>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pe3ed57948704cc8acf00da9fc8e0165" ma:index="22" nillable="true" ma:taxonomy="true" ma:internalName="pe3ed57948704cc8acf00da9fc8e0165" ma:taxonomyFieldName="Engagementwith" ma:displayName="External Engagement with" ma:readOnly="false" ma:default="" ma:fieldId="{9e3ed579-4870-4cc8-acf0-0da9fc8e0165}" ma:sspId="2ca6c86c-ba96-478e-a67e-645d2d4c5aff" ma:termSetId="33015d71-1ac8-46fb-b1e2-ac04c62da6e6" ma:anchorId="00000000-0000-0000-0000-000000000000" ma:open="false" ma:isKeyword="false">
      <xsd:complexType>
        <xsd:sequence>
          <xsd:element ref="pc:Terms" minOccurs="0" maxOccurs="1"/>
        </xsd:sequence>
      </xsd:complexType>
    </xsd:element>
    <xsd:element name="InternalEngagementwith" ma:index="24" nillable="true" ma:displayName="Internal Engagement with" ma:default="Grid Owner" ma:format="Dropdown" ma:internalName="InternalEngagementwith">
      <xsd:simpleType>
        <xsd:restriction base="dms:Choice">
          <xsd:enumeration value="Grid Owner"/>
          <xsd:enumeration value="CEO"/>
        </xsd:restriction>
      </xsd:simpleType>
    </xsd:element>
  </xsd:schema>
  <xsd:schema xmlns:xsd="http://www.w3.org/2001/XMLSchema" xmlns:xs="http://www.w3.org/2001/XMLSchema" xmlns:dms="http://schemas.microsoft.com/office/2006/documentManagement/types" xmlns:pc="http://schemas.microsoft.com/office/infopath/2007/PartnerControls" targetNamespace="fd09b04b-c448-408d-b1d4-c0058ac862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95069b-0517-448f-ad8a-5edd2fd3822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00a780a-1ec3-4408-a46b-b63adcd8491a}" ma:internalName="TaxCatchAll" ma:showField="CatchAllData" ma:web="00f81c9c-2d72-4c89-8156-44e11fd878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MediaServiceFastMetadata xmlns="a92fa4c0-bbdc-4e19-b809-c27319b8ae15" xsi:nil="true"/>
    <MediaServiceMetadata xmlns="a92fa4c0-bbdc-4e19-b809-c27319b8ae15" xsi:nil="true"/>
    <Engagement_x0020_Type xmlns="a92fa4c0-bbdc-4e19-b809-c27319b8ae15">Fortnightly Industry Forum</Engagement_x0020_Type>
    <EventDate xmlns="a92fa4c0-bbdc-4e19-b809-c27319b8ae15">2024-02-12T11:00:00+00:00</EventDate>
    <_dlc_DocId xmlns="00f81c9c-2d72-4c89-8156-44e11fd878d4">so032-1730006646-183</_dlc_DocId>
    <_dlc_DocIdUrl xmlns="00f81c9c-2d72-4c89-8156-44e11fd878d4">
      <Url>https://transpowernz.sharepoint.com/sites/so32/_layouts/15/DocIdRedir.aspx?ID=so032-1730006646-183</Url>
      <Description>so032-1730006646-183</Description>
    </_dlc_DocIdUrl>
    <SharedWithUsers xmlns="fd09b04b-c448-408d-b1d4-c0058ac8627f">
      <UserInfo>
        <DisplayName>Mao Reyes</DisplayName>
        <AccountId>154</AccountId>
        <AccountType/>
      </UserInfo>
      <UserInfo>
        <DisplayName>David Katz</DisplayName>
        <AccountId>26</AccountId>
        <AccountType/>
      </UserInfo>
    </SharedWithUsers>
    <TaxCatchAll xmlns="1f95069b-0517-448f-ad8a-5edd2fd38221" xsi:nil="true"/>
    <InternalEngagementwith xmlns="a92fa4c0-bbdc-4e19-b809-c27319b8ae15">Grid Owner</InternalEngagementwith>
    <pe3ed57948704cc8acf00da9fc8e0165 xmlns="a92fa4c0-bbdc-4e19-b809-c27319b8ae15">
      <Terms xmlns="http://schemas.microsoft.com/office/infopath/2007/PartnerControls"/>
    </pe3ed57948704cc8acf00da9fc8e0165>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7D578D-17E9-4EDA-BA55-6FE91AE93BF3}">
  <ds:schemaRefs>
    <ds:schemaRef ds:uri="00f81c9c-2d72-4c89-8156-44e11fd878d4"/>
    <ds:schemaRef ds:uri="1f95069b-0517-448f-ad8a-5edd2fd38221"/>
    <ds:schemaRef ds:uri="a92fa4c0-bbdc-4e19-b809-c27319b8ae15"/>
    <ds:schemaRef ds:uri="fd09b04b-c448-408d-b1d4-c0058ac862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847137-49CA-4FA6-9C6F-82B308D1227D}">
  <ds:schemaRefs>
    <ds:schemaRef ds:uri="http://schemas.microsoft.com/sharepoint/events"/>
  </ds:schemaRefs>
</ds:datastoreItem>
</file>

<file path=customXml/itemProps3.xml><?xml version="1.0" encoding="utf-8"?>
<ds:datastoreItem xmlns:ds="http://schemas.openxmlformats.org/officeDocument/2006/customXml" ds:itemID="{32BCD16A-3481-4595-BF09-977868E347F4}">
  <ds:schemaRefs>
    <ds:schemaRef ds:uri="http://schemas.microsoft.com/office/2006/metadata/properties"/>
    <ds:schemaRef ds:uri="http://schemas.microsoft.com/office/2006/documentManagement/types"/>
    <ds:schemaRef ds:uri="00f81c9c-2d72-4c89-8156-44e11fd878d4"/>
    <ds:schemaRef ds:uri="http://purl.org/dc/elements/1.1/"/>
    <ds:schemaRef ds:uri="a92fa4c0-bbdc-4e19-b809-c27319b8ae15"/>
    <ds:schemaRef ds:uri="fd09b04b-c448-408d-b1d4-c0058ac8627f"/>
    <ds:schemaRef ds:uri="http://purl.org/dc/terms/"/>
    <ds:schemaRef ds:uri="http://schemas.microsoft.com/office/infopath/2007/PartnerControls"/>
    <ds:schemaRef ds:uri="1f95069b-0517-448f-ad8a-5edd2fd38221"/>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F6D37668-9FF7-46D1-B126-CF459F6DCF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4606</Words>
  <Application>Microsoft Office PowerPoint</Application>
  <PresentationFormat>Widescreen</PresentationFormat>
  <Paragraphs>777</Paragraphs>
  <Slides>51</Slides>
  <Notes>41</Notes>
  <HiddenSlides>14</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Calibri</vt:lpstr>
      <vt:lpstr>Calibri Light</vt:lpstr>
      <vt:lpstr>Matter</vt:lpstr>
      <vt:lpstr>Segoe UI</vt:lpstr>
      <vt:lpstr>Office Theme</vt:lpstr>
      <vt:lpstr>1_Office Theme</vt:lpstr>
      <vt:lpstr>System Operator Industry Forum</vt:lpstr>
      <vt:lpstr>Today’s agenda</vt:lpstr>
      <vt:lpstr>Key Messages</vt:lpstr>
      <vt:lpstr>Market update</vt:lpstr>
      <vt:lpstr>Energy: National hydro storage</vt:lpstr>
      <vt:lpstr>Hydro storage by catchment</vt:lpstr>
      <vt:lpstr>PowerPoint Presentation</vt:lpstr>
      <vt:lpstr>PowerPoint Presentation</vt:lpstr>
      <vt:lpstr>PowerPoint Presentation</vt:lpstr>
      <vt:lpstr>PowerPoint Presentation</vt:lpstr>
      <vt:lpstr>PowerPoint Presentation</vt:lpstr>
      <vt:lpstr>2026 Security of Supply Assessment</vt:lpstr>
      <vt:lpstr>2026 Security of Supply Assessment</vt:lpstr>
      <vt:lpstr>2026 Security of Supply Assessment</vt:lpstr>
      <vt:lpstr>2026 Security of Supply Assessment</vt:lpstr>
      <vt:lpstr>2026 Security of Supply Assessment</vt:lpstr>
      <vt:lpstr>2026 Security of Supply Assessment</vt:lpstr>
      <vt:lpstr>2026 Security of Supply Assessment</vt:lpstr>
      <vt:lpstr>2026 Security of Supply Assessment – Questions?</vt:lpstr>
      <vt:lpstr>NZGB update</vt:lpstr>
      <vt:lpstr>PowerPoint Presentation</vt:lpstr>
      <vt:lpstr>PowerPoint Presentation</vt:lpstr>
      <vt:lpstr>PowerPoint Presentation</vt:lpstr>
      <vt:lpstr>Outages next 4 weeks</vt:lpstr>
      <vt:lpstr>PowerPoint Presentation</vt:lpstr>
      <vt:lpstr>NNI Outages </vt:lpstr>
      <vt:lpstr>SNI Outages </vt:lpstr>
      <vt:lpstr>SI Outages </vt:lpstr>
      <vt:lpstr>HVDC North transfer limit</vt:lpstr>
      <vt:lpstr>Outage planning notifications</vt:lpstr>
      <vt:lpstr>Outage planning notifications</vt:lpstr>
      <vt:lpstr>Operational update</vt:lpstr>
      <vt:lpstr>PowerPoint Presentation</vt:lpstr>
      <vt:lpstr>PowerPoint Presentation</vt:lpstr>
      <vt:lpstr>Consultations, publications, and events</vt:lpstr>
      <vt:lpstr>PowerPoint Presentation</vt:lpstr>
      <vt:lpstr>PowerPoint Presentation</vt:lpstr>
      <vt:lpstr>Fortnightly Operations Update</vt:lpstr>
      <vt:lpstr>Operations Update: Inflexible Generation Outcomes</vt:lpstr>
      <vt:lpstr>North Canterbury 66kV Circuit Overload Protection Scheme (COPS) </vt:lpstr>
      <vt:lpstr>SO Generation Commissioning &amp; Testing update</vt:lpstr>
      <vt:lpstr>In-flight commissioning, routine testing &amp; upgrade projects</vt:lpstr>
      <vt:lpstr>Information published regarding meeting peak demand</vt:lpstr>
      <vt:lpstr>Roster</vt:lpstr>
      <vt:lpstr>Process overview</vt:lpstr>
      <vt:lpstr>1. Prep meeting – 9.30am Tuesday</vt:lpstr>
      <vt:lpstr>2. Industry Forum – 11am Tuesday</vt:lpstr>
      <vt:lpstr>3. Debrief meeting – 11.40am Tuesday</vt:lpstr>
      <vt:lpstr>4. Offline checks (done between forums)</vt:lpstr>
      <vt:lpstr>Actions and decisions</vt:lpstr>
      <vt:lpstr>Questions to follow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Roles and responsibilities (internal only)</dc:title>
  <dc:creator>Claire Duggan</dc:creator>
  <cp:lastModifiedBy>Claire Duggan</cp:lastModifiedBy>
  <cp:revision>1</cp:revision>
  <dcterms:created xsi:type="dcterms:W3CDTF">2021-07-26T02:04:13Z</dcterms:created>
  <dcterms:modified xsi:type="dcterms:W3CDTF">2025-11-10T22:29:28Z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0x010100035C7CA1B0BEA546A0F0D118A56B9EA9</vt:lpwstr>
  </property>
  <property fmtid="{D5CDD505-2E9C-101B-9397-08002B2CF9AE}" pid="3" name="MSIP_Label_ec504e64-2eb9-4143-98d1-ab3085e5d939_Enabled">
    <vt:lpwstr>true</vt:lpwstr>
  </property>
  <property fmtid="{D5CDD505-2E9C-101B-9397-08002B2CF9AE}" pid="4" name="MSIP_Label_ec504e64-2eb9-4143-98d1-ab3085e5d939_SetDate">
    <vt:lpwstr>2021-07-26T02:05:54Z</vt:lpwstr>
  </property>
  <property fmtid="{D5CDD505-2E9C-101B-9397-08002B2CF9AE}" pid="5" name="MSIP_Label_ec504e64-2eb9-4143-98d1-ab3085e5d939_Method">
    <vt:lpwstr>Standard</vt:lpwstr>
  </property>
  <property fmtid="{D5CDD505-2E9C-101B-9397-08002B2CF9AE}" pid="6" name="MSIP_Label_ec504e64-2eb9-4143-98d1-ab3085e5d939_Name">
    <vt:lpwstr>ec504e64-2eb9-4143-98d1-ab3085e5d939</vt:lpwstr>
  </property>
  <property fmtid="{D5CDD505-2E9C-101B-9397-08002B2CF9AE}" pid="7" name="MSIP_Label_ec504e64-2eb9-4143-98d1-ab3085e5d939_SiteId">
    <vt:lpwstr>cb644580-6519-46f6-a00f-5bac4352068f</vt:lpwstr>
  </property>
  <property fmtid="{D5CDD505-2E9C-101B-9397-08002B2CF9AE}" pid="8" name="MSIP_Label_ec504e64-2eb9-4143-98d1-ab3085e5d939_ActionId">
    <vt:lpwstr>04cc5fc3-944a-41d2-8fef-2c7a0bb64dad</vt:lpwstr>
  </property>
  <property fmtid="{D5CDD505-2E9C-101B-9397-08002B2CF9AE}" pid="9" name="MSIP_Label_ec504e64-2eb9-4143-98d1-ab3085e5d939_ContentBits">
    <vt:lpwstr>0</vt:lpwstr>
  </property>
  <property fmtid="{D5CDD505-2E9C-101B-9397-08002B2CF9AE}" pid="10" name="Business Activity">
    <vt:lpwstr>Information Technology Management</vt:lpwstr>
  </property>
  <property fmtid="{D5CDD505-2E9C-101B-9397-08002B2CF9AE}" pid="11" name="xd_ProgID">
    <vt:lpwstr/>
  </property>
  <property fmtid="{D5CDD505-2E9C-101B-9397-08002B2CF9AE}" pid="12" name="SecurityClassification">
    <vt:lpwstr>4;#IN CONFIDENCE|2a299c00-b378-4eb4-a5f9-1e204b54aa0d</vt:lpwstr>
  </property>
  <property fmtid="{D5CDD505-2E9C-101B-9397-08002B2CF9AE}" pid="13" name="ComplianceAssetId">
    <vt:lpwstr/>
  </property>
  <property fmtid="{D5CDD505-2E9C-101B-9397-08002B2CF9AE}" pid="14" name="TemplateUrl">
    <vt:lpwstr/>
  </property>
  <property fmtid="{D5CDD505-2E9C-101B-9397-08002B2CF9AE}" pid="15" name="BusinessFunctionL3">
    <vt:lpwstr>3;#Market Development|ff31b1bc-77d2-460a-8f39-1a1071cc70d3</vt:lpwstr>
  </property>
  <property fmtid="{D5CDD505-2E9C-101B-9397-08002B2CF9AE}" pid="16" name="Business Function">
    <vt:lpwstr>Support</vt:lpwstr>
  </property>
  <property fmtid="{D5CDD505-2E9C-101B-9397-08002B2CF9AE}" pid="17" name="BusinessFunctionL1">
    <vt:lpwstr>1;#Operations|025b4e1b-c903-4ff6-b036-c0440968b3eb</vt:lpwstr>
  </property>
  <property fmtid="{D5CDD505-2E9C-101B-9397-08002B2CF9AE}" pid="18" name="Document Type">
    <vt:lpwstr>Project Management</vt:lpwstr>
  </property>
  <property fmtid="{D5CDD505-2E9C-101B-9397-08002B2CF9AE}" pid="19" name="xd_Signature">
    <vt:bool>false</vt:bool>
  </property>
  <property fmtid="{D5CDD505-2E9C-101B-9397-08002B2CF9AE}" pid="20" name="BusinessFunctionL2">
    <vt:lpwstr>2;#Vision and Strategy|85e8828d-ad5e-4816-8962-6a47bd0f4b29</vt:lpwstr>
  </property>
  <property fmtid="{D5CDD505-2E9C-101B-9397-08002B2CF9AE}" pid="21" name="Engagementwith">
    <vt:lpwstr/>
  </property>
  <property fmtid="{D5CDD505-2E9C-101B-9397-08002B2CF9AE}" pid="22" name="_dlc_DocIdItemGuid">
    <vt:lpwstr>a422f4fc-caec-40cc-a62f-ce2b5025bf52</vt:lpwstr>
  </property>
</Properties>
</file>